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8" d="100"/>
          <a:sy n="88" d="100"/>
        </p:scale>
        <p:origin x="114"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ABA9-00C4-4697-BE30-4CD0DC4AD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FE7BA9-6765-4DA9-B575-A00C7F4CE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2AADC8-C152-41C3-9A94-9C1C3CB1AB63}"/>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5" name="Footer Placeholder 4">
            <a:extLst>
              <a:ext uri="{FF2B5EF4-FFF2-40B4-BE49-F238E27FC236}">
                <a16:creationId xmlns:a16="http://schemas.microsoft.com/office/drawing/2014/main" id="{6124F04D-44A9-469F-A508-1E8BAD9A51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869AD5-6127-4A43-979F-67C1C94F17D1}"/>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298268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816F-0673-4380-8AE5-5AE44EEC73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D22304-2F7B-4E06-9886-DF8E82601B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D55C95-7FB9-4C96-88D3-388AACBE6704}"/>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5" name="Footer Placeholder 4">
            <a:extLst>
              <a:ext uri="{FF2B5EF4-FFF2-40B4-BE49-F238E27FC236}">
                <a16:creationId xmlns:a16="http://schemas.microsoft.com/office/drawing/2014/main" id="{E7B8E36A-5626-440A-8E23-3B09D84EF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DABE8E-D858-464B-842F-77FD3A9BCFF2}"/>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31897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5F23E-8C5A-4C9D-81F9-15CD3A68B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3B8FB6-E866-4F8B-935F-724C3C0E99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DFB27-AD9D-4433-B10F-0007D0179CB8}"/>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5" name="Footer Placeholder 4">
            <a:extLst>
              <a:ext uri="{FF2B5EF4-FFF2-40B4-BE49-F238E27FC236}">
                <a16:creationId xmlns:a16="http://schemas.microsoft.com/office/drawing/2014/main" id="{19A798DD-BEFA-41D2-92FA-7A8F71512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868271-84C3-46C6-A550-651C53E03BDA}"/>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15936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4EEB-C0C5-4416-88D0-5D5B8F3E9A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842246-E077-4521-B8D2-CA2806879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489D39-0D34-4BD2-88FC-48DFAB6B698B}"/>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5" name="Footer Placeholder 4">
            <a:extLst>
              <a:ext uri="{FF2B5EF4-FFF2-40B4-BE49-F238E27FC236}">
                <a16:creationId xmlns:a16="http://schemas.microsoft.com/office/drawing/2014/main" id="{195FEA50-D704-43F2-A125-E444EC310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04802-1F74-4CC3-A21B-14AE8630EB07}"/>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16544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6C5E-BF2B-4754-B175-03EF0274D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3D03DA-FD36-443B-BFCC-73BCF9F0E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F41D4-5C06-4AD5-95C6-5B9C866AFF3E}"/>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5" name="Footer Placeholder 4">
            <a:extLst>
              <a:ext uri="{FF2B5EF4-FFF2-40B4-BE49-F238E27FC236}">
                <a16:creationId xmlns:a16="http://schemas.microsoft.com/office/drawing/2014/main" id="{1DDC519B-D9AC-4F50-A8A2-784058EE2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4156E-A7F5-4D27-A2C2-E8177AC94CF4}"/>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34990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6733-0C49-418C-99D0-526956082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59E258-C465-4F46-8F03-363124E2D3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51760B-BDFB-4A6E-AB61-BCAFD853C5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F95512-563B-41EF-9266-AA03216EFD84}"/>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6" name="Footer Placeholder 5">
            <a:extLst>
              <a:ext uri="{FF2B5EF4-FFF2-40B4-BE49-F238E27FC236}">
                <a16:creationId xmlns:a16="http://schemas.microsoft.com/office/drawing/2014/main" id="{5E2771B8-2488-4E13-BAE8-7DB1F43E87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2CE8B0-80EF-49DC-B134-6C6C30D26B34}"/>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26677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EED5-CFB5-4166-92FE-F314A26697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9936FB-7BD5-4DC3-861D-9AE28DB7D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A2632A-75E9-4FB4-90EA-04B602B63E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9CADE2-9EC6-458F-89DA-3B796D4DD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B058F1-6777-4BEF-8543-EEBE6AC203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37431E-9AFE-4B58-9DF3-FE9F9970FDC2}"/>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8" name="Footer Placeholder 7">
            <a:extLst>
              <a:ext uri="{FF2B5EF4-FFF2-40B4-BE49-F238E27FC236}">
                <a16:creationId xmlns:a16="http://schemas.microsoft.com/office/drawing/2014/main" id="{2F6918F5-1C45-4BBF-9C47-2CEDCE4914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D2A3-804E-4623-B346-10B10B054E5E}"/>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187654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EFE9-BFCD-4371-9933-07FDFB8D82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B333B7-2058-46A5-9AEB-9DB9E037E27D}"/>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4" name="Footer Placeholder 3">
            <a:extLst>
              <a:ext uri="{FF2B5EF4-FFF2-40B4-BE49-F238E27FC236}">
                <a16:creationId xmlns:a16="http://schemas.microsoft.com/office/drawing/2014/main" id="{A9516DC5-DB50-415B-8264-77B413A2EC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688F1-DCDC-42BB-89E6-3E0CC48B8B83}"/>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259246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7EAF8D-70B4-4043-B45E-2304F15E3068}"/>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3" name="Footer Placeholder 2">
            <a:extLst>
              <a:ext uri="{FF2B5EF4-FFF2-40B4-BE49-F238E27FC236}">
                <a16:creationId xmlns:a16="http://schemas.microsoft.com/office/drawing/2014/main" id="{FE005E7B-A82A-4C1D-829D-22973E8D24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42BEC2-A5DC-43D5-A692-F5939722AA31}"/>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269404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05D1-A187-41E4-8BF8-5C3756035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CB7408-50E8-47C2-A3D3-2296AE05A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CA3743-D126-469E-B5F7-25AE3B904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D13205-52D7-4BB2-92F5-AF4C7E7B8E96}"/>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6" name="Footer Placeholder 5">
            <a:extLst>
              <a:ext uri="{FF2B5EF4-FFF2-40B4-BE49-F238E27FC236}">
                <a16:creationId xmlns:a16="http://schemas.microsoft.com/office/drawing/2014/main" id="{7A508CB6-2C3D-41C6-BA23-2A8086918E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3CEA4-8A51-4D73-85EE-ADA5A692ECE6}"/>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202393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30BE-C09F-4EEB-BBEA-056DD3D85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4C9EB9-28ED-4372-9775-8B46349CF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635EDC-253B-4E9A-972A-32C34E268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009A9-B3B5-47F1-8C46-D90B3D0B9AA1}"/>
              </a:ext>
            </a:extLst>
          </p:cNvPr>
          <p:cNvSpPr>
            <a:spLocks noGrp="1"/>
          </p:cNvSpPr>
          <p:nvPr>
            <p:ph type="dt" sz="half" idx="10"/>
          </p:nvPr>
        </p:nvSpPr>
        <p:spPr/>
        <p:txBody>
          <a:bodyPr/>
          <a:lstStyle/>
          <a:p>
            <a:fld id="{E41A9C23-83C7-4835-B745-474DE4D4696B}" type="datetimeFigureOut">
              <a:rPr lang="en-GB" smtClean="0"/>
              <a:t>19/05/2021</a:t>
            </a:fld>
            <a:endParaRPr lang="en-GB"/>
          </a:p>
        </p:txBody>
      </p:sp>
      <p:sp>
        <p:nvSpPr>
          <p:cNvPr id="6" name="Footer Placeholder 5">
            <a:extLst>
              <a:ext uri="{FF2B5EF4-FFF2-40B4-BE49-F238E27FC236}">
                <a16:creationId xmlns:a16="http://schemas.microsoft.com/office/drawing/2014/main" id="{80228BE3-C3E0-4C06-8AF1-04F6C3B1C4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312F7-3554-4C80-A358-385C7030A458}"/>
              </a:ext>
            </a:extLst>
          </p:cNvPr>
          <p:cNvSpPr>
            <a:spLocks noGrp="1"/>
          </p:cNvSpPr>
          <p:nvPr>
            <p:ph type="sldNum" sz="quarter" idx="12"/>
          </p:nvPr>
        </p:nvSpPr>
        <p:spPr/>
        <p:txBody>
          <a:bodyPr/>
          <a:lstStyle/>
          <a:p>
            <a:fld id="{148D2867-500F-4DB4-A25C-149855595337}" type="slidenum">
              <a:rPr lang="en-GB" smtClean="0"/>
              <a:t>‹#›</a:t>
            </a:fld>
            <a:endParaRPr lang="en-GB"/>
          </a:p>
        </p:txBody>
      </p:sp>
    </p:spTree>
    <p:extLst>
      <p:ext uri="{BB962C8B-B14F-4D97-AF65-F5344CB8AC3E}">
        <p14:creationId xmlns:p14="http://schemas.microsoft.com/office/powerpoint/2010/main" val="348712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BAFE5-574E-446D-BAA7-E2A13A05A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9CCB00-56E0-4E67-8A34-9BD7E6AA7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E9CF14-FA7C-4A94-A7F0-8CB617EDB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9C23-83C7-4835-B745-474DE4D4696B}" type="datetimeFigureOut">
              <a:rPr lang="en-GB" smtClean="0"/>
              <a:t>19/05/2021</a:t>
            </a:fld>
            <a:endParaRPr lang="en-GB"/>
          </a:p>
        </p:txBody>
      </p:sp>
      <p:sp>
        <p:nvSpPr>
          <p:cNvPr id="5" name="Footer Placeholder 4">
            <a:extLst>
              <a:ext uri="{FF2B5EF4-FFF2-40B4-BE49-F238E27FC236}">
                <a16:creationId xmlns:a16="http://schemas.microsoft.com/office/drawing/2014/main" id="{23320159-DA2E-422E-A8D2-A8620241E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CEFDA4-B26D-4D36-B2F1-8E23718EE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D2867-500F-4DB4-A25C-149855595337}" type="slidenum">
              <a:rPr lang="en-GB" smtClean="0"/>
              <a:t>‹#›</a:t>
            </a:fld>
            <a:endParaRPr lang="en-GB"/>
          </a:p>
        </p:txBody>
      </p:sp>
    </p:spTree>
    <p:extLst>
      <p:ext uri="{BB962C8B-B14F-4D97-AF65-F5344CB8AC3E}">
        <p14:creationId xmlns:p14="http://schemas.microsoft.com/office/powerpoint/2010/main" val="314397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QvMcu71zde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0D40-0FC9-4600-9DA5-C030486FF907}"/>
              </a:ext>
            </a:extLst>
          </p:cNvPr>
          <p:cNvSpPr>
            <a:spLocks noGrp="1"/>
          </p:cNvSpPr>
          <p:nvPr>
            <p:ph type="ctrTitle"/>
          </p:nvPr>
        </p:nvSpPr>
        <p:spPr>
          <a:xfrm>
            <a:off x="1390650" y="398463"/>
            <a:ext cx="9144000" cy="1201737"/>
          </a:xfrm>
        </p:spPr>
        <p:txBody>
          <a:bodyPr/>
          <a:lstStyle/>
          <a:p>
            <a:r>
              <a:rPr lang="en-GB" dirty="0"/>
              <a:t>HS6 Induction 2021</a:t>
            </a:r>
          </a:p>
        </p:txBody>
      </p:sp>
      <p:pic>
        <p:nvPicPr>
          <p:cNvPr id="4" name="Picture 3">
            <a:extLst>
              <a:ext uri="{FF2B5EF4-FFF2-40B4-BE49-F238E27FC236}">
                <a16:creationId xmlns:a16="http://schemas.microsoft.com/office/drawing/2014/main" id="{BB4CF979-DBD1-4A23-B9C4-B6251015128A}"/>
              </a:ext>
            </a:extLst>
          </p:cNvPr>
          <p:cNvPicPr>
            <a:picLocks noChangeAspect="1"/>
          </p:cNvPicPr>
          <p:nvPr/>
        </p:nvPicPr>
        <p:blipFill>
          <a:blip r:embed="rId2"/>
          <a:stretch>
            <a:fillRect/>
          </a:stretch>
        </p:blipFill>
        <p:spPr>
          <a:xfrm>
            <a:off x="1181100" y="2066140"/>
            <a:ext cx="9563100" cy="3680280"/>
          </a:xfrm>
          <a:prstGeom prst="rect">
            <a:avLst/>
          </a:prstGeom>
        </p:spPr>
      </p:pic>
    </p:spTree>
    <p:extLst>
      <p:ext uri="{BB962C8B-B14F-4D97-AF65-F5344CB8AC3E}">
        <p14:creationId xmlns:p14="http://schemas.microsoft.com/office/powerpoint/2010/main" val="38767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411-E1A8-41D4-995C-2B38DEA2A2CC}"/>
              </a:ext>
            </a:extLst>
          </p:cNvPr>
          <p:cNvSpPr>
            <a:spLocks noGrp="1"/>
          </p:cNvSpPr>
          <p:nvPr>
            <p:ph type="title"/>
          </p:nvPr>
        </p:nvSpPr>
        <p:spPr/>
        <p:txBody>
          <a:bodyPr/>
          <a:lstStyle/>
          <a:p>
            <a:pPr algn="ctr"/>
            <a:r>
              <a:rPr lang="en-GB" dirty="0"/>
              <a:t>What is Induction?</a:t>
            </a:r>
          </a:p>
        </p:txBody>
      </p:sp>
      <p:sp>
        <p:nvSpPr>
          <p:cNvPr id="3" name="Content Placeholder 2">
            <a:extLst>
              <a:ext uri="{FF2B5EF4-FFF2-40B4-BE49-F238E27FC236}">
                <a16:creationId xmlns:a16="http://schemas.microsoft.com/office/drawing/2014/main" id="{56B04E0A-89B4-4D6F-AA3A-6E61C196927A}"/>
              </a:ext>
            </a:extLst>
          </p:cNvPr>
          <p:cNvSpPr>
            <a:spLocks noGrp="1"/>
          </p:cNvSpPr>
          <p:nvPr>
            <p:ph idx="1"/>
          </p:nvPr>
        </p:nvSpPr>
        <p:spPr/>
        <p:txBody>
          <a:bodyPr>
            <a:normAutofit fontScale="70000" lnSpcReduction="20000"/>
          </a:bodyPr>
          <a:lstStyle/>
          <a:p>
            <a:r>
              <a:rPr lang="en-GB" dirty="0"/>
              <a:t>Induction is an opportunity to experience being a student at Hendon Sixth Form (HS6). </a:t>
            </a:r>
          </a:p>
          <a:p>
            <a:endParaRPr lang="en-GB" dirty="0"/>
          </a:p>
          <a:p>
            <a:r>
              <a:rPr lang="en-GB" dirty="0"/>
              <a:t>The objective is to strengthen the transition from GCSE (KS4) to A Level (KS5). We want to make sure you are in the best position to choose the right subjects and succeed from the start in September 2021.</a:t>
            </a:r>
          </a:p>
          <a:p>
            <a:endParaRPr lang="en-GB" dirty="0"/>
          </a:p>
          <a:p>
            <a:r>
              <a:rPr lang="en-GB" dirty="0"/>
              <a:t>This year we will offer a 1 week induction between </a:t>
            </a:r>
            <a:r>
              <a:rPr lang="en-GB" b="1" dirty="0"/>
              <a:t>Monday 21</a:t>
            </a:r>
            <a:r>
              <a:rPr lang="en-GB" b="1" baseline="30000" dirty="0"/>
              <a:t>st</a:t>
            </a:r>
            <a:r>
              <a:rPr lang="en-GB" b="1" dirty="0"/>
              <a:t> June </a:t>
            </a:r>
            <a:r>
              <a:rPr lang="en-GB" dirty="0"/>
              <a:t>and </a:t>
            </a:r>
            <a:r>
              <a:rPr lang="en-GB" b="1" dirty="0"/>
              <a:t>Friday 25</a:t>
            </a:r>
            <a:r>
              <a:rPr lang="en-GB" b="1" baseline="30000" dirty="0"/>
              <a:t>th</a:t>
            </a:r>
            <a:r>
              <a:rPr lang="en-GB" b="1" dirty="0"/>
              <a:t> June</a:t>
            </a:r>
            <a:r>
              <a:rPr lang="en-GB" dirty="0"/>
              <a:t>.</a:t>
            </a:r>
          </a:p>
          <a:p>
            <a:endParaRPr lang="en-GB" dirty="0"/>
          </a:p>
          <a:p>
            <a:r>
              <a:rPr lang="en-GB" dirty="0"/>
              <a:t>Even if you are not sure you want to stay next year we strongly advise attending the induction event to get a taste of the subjects you wish to study in KS5!</a:t>
            </a:r>
          </a:p>
          <a:p>
            <a:endParaRPr lang="en-GB" dirty="0"/>
          </a:p>
          <a:p>
            <a:r>
              <a:rPr lang="en-GB" dirty="0"/>
              <a:t>Induction is much more than just attending lessons. There will be opportunities for teambuilding, developing study skills, enrichment and starting the summer transition work for A Level!</a:t>
            </a:r>
          </a:p>
        </p:txBody>
      </p:sp>
    </p:spTree>
    <p:extLst>
      <p:ext uri="{BB962C8B-B14F-4D97-AF65-F5344CB8AC3E}">
        <p14:creationId xmlns:p14="http://schemas.microsoft.com/office/powerpoint/2010/main" val="68239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0D6A-1E20-4866-8D2D-171FFDA09A9D}"/>
              </a:ext>
            </a:extLst>
          </p:cNvPr>
          <p:cNvSpPr>
            <a:spLocks noGrp="1"/>
          </p:cNvSpPr>
          <p:nvPr>
            <p:ph type="title"/>
          </p:nvPr>
        </p:nvSpPr>
        <p:spPr>
          <a:xfrm>
            <a:off x="7381873" y="241300"/>
            <a:ext cx="3971925" cy="615950"/>
          </a:xfrm>
        </p:spPr>
        <p:txBody>
          <a:bodyPr>
            <a:normAutofit/>
          </a:bodyPr>
          <a:lstStyle/>
          <a:p>
            <a:r>
              <a:rPr lang="en-GB" sz="3600" dirty="0"/>
              <a:t>What is the plan?</a:t>
            </a:r>
          </a:p>
        </p:txBody>
      </p:sp>
      <p:sp>
        <p:nvSpPr>
          <p:cNvPr id="3" name="Content Placeholder 2">
            <a:extLst>
              <a:ext uri="{FF2B5EF4-FFF2-40B4-BE49-F238E27FC236}">
                <a16:creationId xmlns:a16="http://schemas.microsoft.com/office/drawing/2014/main" id="{CCDA61DD-C2A1-45C1-B318-F11848B7824C}"/>
              </a:ext>
            </a:extLst>
          </p:cNvPr>
          <p:cNvSpPr>
            <a:spLocks noGrp="1"/>
          </p:cNvSpPr>
          <p:nvPr>
            <p:ph idx="1"/>
          </p:nvPr>
        </p:nvSpPr>
        <p:spPr>
          <a:xfrm>
            <a:off x="7158036" y="1231901"/>
            <a:ext cx="4419600" cy="5076824"/>
          </a:xfrm>
        </p:spPr>
        <p:txBody>
          <a:bodyPr>
            <a:normAutofit fontScale="62500" lnSpcReduction="20000"/>
          </a:bodyPr>
          <a:lstStyle/>
          <a:p>
            <a:r>
              <a:rPr lang="en-GB" dirty="0"/>
              <a:t>All students will choose </a:t>
            </a:r>
            <a:r>
              <a:rPr lang="en-GB" b="1" u="sng" dirty="0"/>
              <a:t>4</a:t>
            </a:r>
            <a:r>
              <a:rPr lang="en-GB" dirty="0"/>
              <a:t> different subjects they wish to experience and possibly study next year. </a:t>
            </a:r>
            <a:r>
              <a:rPr lang="en-GB" b="1" dirty="0"/>
              <a:t>Students choose one subject in 4 of the 5 blocks! </a:t>
            </a:r>
          </a:p>
          <a:p>
            <a:endParaRPr lang="en-GB" dirty="0"/>
          </a:p>
          <a:p>
            <a:r>
              <a:rPr lang="en-GB" dirty="0"/>
              <a:t>These subjects should closely match those discussed in your recent HS6 interview.</a:t>
            </a:r>
          </a:p>
          <a:p>
            <a:endParaRPr lang="en-GB" dirty="0"/>
          </a:p>
          <a:p>
            <a:r>
              <a:rPr lang="en-GB" dirty="0"/>
              <a:t>All students will have 3 lessons in each subject across the week.</a:t>
            </a:r>
          </a:p>
          <a:p>
            <a:endParaRPr lang="en-GB" dirty="0"/>
          </a:p>
          <a:p>
            <a:r>
              <a:rPr lang="en-GB" dirty="0"/>
              <a:t>On the Wednesday we will be taking all students to </a:t>
            </a:r>
            <a:r>
              <a:rPr lang="en-GB" dirty="0" err="1"/>
              <a:t>Phasels</a:t>
            </a:r>
            <a:r>
              <a:rPr lang="en-GB" dirty="0"/>
              <a:t> Wood to do outdoor pursuits and teambuilding activities.</a:t>
            </a:r>
          </a:p>
          <a:p>
            <a:endParaRPr lang="en-GB" dirty="0"/>
          </a:p>
          <a:p>
            <a:r>
              <a:rPr lang="en-GB" dirty="0"/>
              <a:t>The week will end with a celebration BBQ on Friday 25</a:t>
            </a:r>
            <a:r>
              <a:rPr lang="en-GB" baseline="30000" dirty="0"/>
              <a:t>th</a:t>
            </a:r>
            <a:r>
              <a:rPr lang="en-GB" dirty="0"/>
              <a:t> June.</a:t>
            </a:r>
          </a:p>
        </p:txBody>
      </p:sp>
      <p:graphicFrame>
        <p:nvGraphicFramePr>
          <p:cNvPr id="5" name="Table 4">
            <a:extLst>
              <a:ext uri="{FF2B5EF4-FFF2-40B4-BE49-F238E27FC236}">
                <a16:creationId xmlns:a16="http://schemas.microsoft.com/office/drawing/2014/main" id="{5F06F6E2-77E0-45FA-937E-A6CC0FE740E6}"/>
              </a:ext>
            </a:extLst>
          </p:cNvPr>
          <p:cNvGraphicFramePr>
            <a:graphicFrameLocks noGrp="1"/>
          </p:cNvGraphicFramePr>
          <p:nvPr>
            <p:extLst>
              <p:ext uri="{D42A27DB-BD31-4B8C-83A1-F6EECF244321}">
                <p14:modId xmlns:p14="http://schemas.microsoft.com/office/powerpoint/2010/main" val="3814160679"/>
              </p:ext>
            </p:extLst>
          </p:nvPr>
        </p:nvGraphicFramePr>
        <p:xfrm>
          <a:off x="491436" y="549275"/>
          <a:ext cx="6127477" cy="5452815"/>
        </p:xfrm>
        <a:graphic>
          <a:graphicData uri="http://schemas.openxmlformats.org/drawingml/2006/table">
            <a:tbl>
              <a:tblPr/>
              <a:tblGrid>
                <a:gridCol w="635246">
                  <a:extLst>
                    <a:ext uri="{9D8B030D-6E8A-4147-A177-3AD203B41FA5}">
                      <a16:colId xmlns:a16="http://schemas.microsoft.com/office/drawing/2014/main" val="4087595530"/>
                    </a:ext>
                  </a:extLst>
                </a:gridCol>
                <a:gridCol w="517560">
                  <a:extLst>
                    <a:ext uri="{9D8B030D-6E8A-4147-A177-3AD203B41FA5}">
                      <a16:colId xmlns:a16="http://schemas.microsoft.com/office/drawing/2014/main" val="1662442441"/>
                    </a:ext>
                  </a:extLst>
                </a:gridCol>
                <a:gridCol w="4974671">
                  <a:extLst>
                    <a:ext uri="{9D8B030D-6E8A-4147-A177-3AD203B41FA5}">
                      <a16:colId xmlns:a16="http://schemas.microsoft.com/office/drawing/2014/main" val="388912039"/>
                    </a:ext>
                  </a:extLst>
                </a:gridCol>
              </a:tblGrid>
              <a:tr h="171698">
                <a:tc rowSpan="8">
                  <a:txBody>
                    <a:bodyPr/>
                    <a:lstStyle/>
                    <a:p>
                      <a:pPr algn="ctr" fontAlgn="b"/>
                      <a:r>
                        <a:rPr lang="en-GB" sz="1000" b="0" i="0" u="none" strike="noStrike" dirty="0">
                          <a:solidFill>
                            <a:srgbClr val="000000"/>
                          </a:solidFill>
                          <a:effectLst/>
                          <a:latin typeface="Calibri" panose="020F0502020204030204" pitchFamily="34" charset="0"/>
                        </a:rPr>
                        <a:t>Mon 21st</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9.05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Arrival / Sign in / timetable collected / tea &amp; coffee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449350"/>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9.35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Welcome Assembly</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997165"/>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10:05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Ice Breakers Sessions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294988"/>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Breaktime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708602"/>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11:25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Calibri" panose="020F0502020204030204" pitchFamily="34" charset="0"/>
                        </a:rPr>
                        <a:t>Bock B Subjects – Maths / Sociology / Photography / Health and Social Care / Spanish / German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68486091"/>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12:25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D Subjects – Japanese / Chemistry / Law / Geography / Art / French</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62498352"/>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13:20</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Lunch</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865407"/>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14:10</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E – Psychology / Film Studies / Economics / IT / English </a:t>
                      </a:r>
                      <a:r>
                        <a:rPr lang="en-GB" sz="1000" b="0" i="0" u="none" strike="noStrike" dirty="0" err="1">
                          <a:solidFill>
                            <a:srgbClr val="000000"/>
                          </a:solidFill>
                          <a:effectLst/>
                          <a:latin typeface="Calibri" panose="020F0502020204030204" pitchFamily="34" charset="0"/>
                        </a:rPr>
                        <a:t>Literarture</a:t>
                      </a:r>
                      <a:endParaRPr lang="en-GB" sz="1000" b="0" i="0" u="none" strike="noStrike" dirty="0">
                        <a:solidFill>
                          <a:srgbClr val="000000"/>
                        </a:solidFill>
                        <a:effectLst/>
                        <a:latin typeface="Calibri" panose="020F0502020204030204" pitchFamily="34" charset="0"/>
                      </a:endParaRP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80617425"/>
                  </a:ext>
                </a:extLst>
              </a:tr>
              <a:tr h="171698">
                <a:tc rowSpan="7">
                  <a:txBody>
                    <a:bodyPr/>
                    <a:lstStyle/>
                    <a:p>
                      <a:pPr algn="ctr" fontAlgn="b"/>
                      <a:r>
                        <a:rPr lang="en-GB" sz="1000" b="0" i="0" u="none" strike="noStrike">
                          <a:solidFill>
                            <a:srgbClr val="000000"/>
                          </a:solidFill>
                          <a:effectLst/>
                          <a:latin typeface="Calibri" panose="020F0502020204030204" pitchFamily="34" charset="0"/>
                        </a:rPr>
                        <a:t>Tue 22nd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09:05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D Subjects – Japanese / Chemistry / Law / Geography / Art / French</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28151312"/>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10:05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Calibri" panose="020F0502020204030204" pitchFamily="34" charset="0"/>
                        </a:rPr>
                        <a:t>Bock B Subjects – Maths / Sociology / Photography / Health and Social Care / Spanish / German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46810978"/>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Breaktime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328166"/>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11:25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C – Physics / Travel and Tourism / Government &amp; Politics / Performing Arts / RE</a:t>
                      </a:r>
                    </a:p>
                    <a:p>
                      <a:pPr algn="l" fontAlgn="b"/>
                      <a:r>
                        <a:rPr lang="en-GB" sz="10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84953708"/>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12:25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E – Psychology / Film Studies / Economics / IT / English </a:t>
                      </a:r>
                      <a:r>
                        <a:rPr lang="en-GB" sz="1000" b="0" i="0" u="none" strike="noStrike" dirty="0" err="1">
                          <a:solidFill>
                            <a:srgbClr val="000000"/>
                          </a:solidFill>
                          <a:effectLst/>
                          <a:latin typeface="Calibri" panose="020F0502020204030204" pitchFamily="34" charset="0"/>
                        </a:rPr>
                        <a:t>Literarture</a:t>
                      </a:r>
                      <a:endParaRPr lang="en-GB" sz="1000" b="0" i="0" u="none" strike="noStrike" dirty="0">
                        <a:solidFill>
                          <a:srgbClr val="000000"/>
                        </a:solidFill>
                        <a:effectLst/>
                        <a:latin typeface="Calibri" panose="020F0502020204030204" pitchFamily="34" charset="0"/>
                      </a:endParaRP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29956889"/>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13:20</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Lunch</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8063"/>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14:10</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A – Biology / Business / History / Sports Science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45792351"/>
                  </a:ext>
                </a:extLst>
              </a:tr>
              <a:tr h="365075">
                <a:tc>
                  <a:txBody>
                    <a:bodyPr/>
                    <a:lstStyle/>
                    <a:p>
                      <a:pPr algn="l" fontAlgn="b"/>
                      <a:r>
                        <a:rPr lang="en-GB" sz="1000" b="0" i="0" u="none" strike="noStrike">
                          <a:solidFill>
                            <a:srgbClr val="000000"/>
                          </a:solidFill>
                          <a:effectLst/>
                          <a:latin typeface="Calibri" panose="020F0502020204030204" pitchFamily="34" charset="0"/>
                        </a:rPr>
                        <a:t>Wed 23rd</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All day Enrichment </a:t>
                      </a:r>
                      <a:r>
                        <a:rPr lang="en-GB" sz="1000" b="0" i="0" u="none" strike="noStrike" dirty="0" err="1">
                          <a:solidFill>
                            <a:srgbClr val="000000"/>
                          </a:solidFill>
                          <a:effectLst/>
                          <a:latin typeface="Calibri" panose="020F0502020204030204" pitchFamily="34" charset="0"/>
                        </a:rPr>
                        <a:t>Phasels</a:t>
                      </a:r>
                      <a:r>
                        <a:rPr lang="en-GB" sz="1000" b="0" i="0" u="none" strike="noStrike" dirty="0">
                          <a:solidFill>
                            <a:srgbClr val="000000"/>
                          </a:solidFill>
                          <a:effectLst/>
                          <a:latin typeface="Calibri" panose="020F0502020204030204" pitchFamily="34" charset="0"/>
                        </a:rPr>
                        <a:t> Wood                                 </a:t>
                      </a:r>
                    </a:p>
                    <a:p>
                      <a:pPr algn="l" fontAlgn="b"/>
                      <a:endParaRPr lang="en-GB" sz="1000" b="0" i="0" u="none" strike="noStrike" dirty="0">
                        <a:solidFill>
                          <a:srgbClr val="000000"/>
                        </a:solidFill>
                        <a:effectLst/>
                        <a:latin typeface="Calibri" panose="020F0502020204030204" pitchFamily="34" charset="0"/>
                      </a:endParaRP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709034"/>
                  </a:ext>
                </a:extLst>
              </a:tr>
              <a:tr h="171698">
                <a:tc rowSpan="7">
                  <a:txBody>
                    <a:bodyPr/>
                    <a:lstStyle/>
                    <a:p>
                      <a:pPr algn="ctr" fontAlgn="b"/>
                      <a:r>
                        <a:rPr lang="en-GB" sz="1000" b="0" i="0" u="none" strike="noStrike">
                          <a:solidFill>
                            <a:srgbClr val="000000"/>
                          </a:solidFill>
                          <a:effectLst/>
                          <a:latin typeface="Calibri" panose="020F0502020204030204" pitchFamily="34" charset="0"/>
                        </a:rPr>
                        <a:t>Thu 24th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09:05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D Subjects – Japanese / Chemistry / Law / Geography / Art / French</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893830"/>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10:05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A – Biology / Business / History / Sports Science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67772019"/>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Breaktime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863567"/>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11:25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Calibri" panose="020F0502020204030204" pitchFamily="34" charset="0"/>
                        </a:rPr>
                        <a:t>Bock B Subjects – Maths / Sociology / Photography / Health and Social Care / Spanish / German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0310821"/>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12:25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E – Psychology / Film Studies / Economics / IT / English </a:t>
                      </a:r>
                      <a:r>
                        <a:rPr lang="en-GB" sz="1000" b="0" i="0" u="none" strike="noStrike" dirty="0" err="1">
                          <a:solidFill>
                            <a:srgbClr val="000000"/>
                          </a:solidFill>
                          <a:effectLst/>
                          <a:latin typeface="Calibri" panose="020F0502020204030204" pitchFamily="34" charset="0"/>
                        </a:rPr>
                        <a:t>Literarture</a:t>
                      </a:r>
                      <a:endParaRPr lang="en-GB" sz="1000" b="0" i="0" u="none" strike="noStrike" dirty="0">
                        <a:solidFill>
                          <a:srgbClr val="000000"/>
                        </a:solidFill>
                        <a:effectLst/>
                        <a:latin typeface="Calibri" panose="020F0502020204030204" pitchFamily="34" charset="0"/>
                      </a:endParaRP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6030416"/>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13:20</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535514"/>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14:10</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C – Physics / Travel and Tourism / Government &amp; Politics / Performing Arts / RE</a:t>
                      </a:r>
                    </a:p>
                    <a:p>
                      <a:pPr algn="l" fontAlgn="b"/>
                      <a:endParaRPr lang="en-GB" sz="1000" b="0" i="0" u="none" strike="noStrike" dirty="0">
                        <a:solidFill>
                          <a:srgbClr val="000000"/>
                        </a:solidFill>
                        <a:effectLst/>
                        <a:latin typeface="Calibri" panose="020F0502020204030204" pitchFamily="34" charset="0"/>
                      </a:endParaRP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35831348"/>
                  </a:ext>
                </a:extLst>
              </a:tr>
              <a:tr h="171698">
                <a:tc rowSpan="6">
                  <a:txBody>
                    <a:bodyPr/>
                    <a:lstStyle/>
                    <a:p>
                      <a:pPr algn="ctr" fontAlgn="b"/>
                      <a:r>
                        <a:rPr lang="en-GB" sz="1000" b="0" i="0" u="none" strike="noStrike">
                          <a:solidFill>
                            <a:srgbClr val="000000"/>
                          </a:solidFill>
                          <a:effectLst/>
                          <a:latin typeface="Calibri" panose="020F0502020204030204" pitchFamily="34" charset="0"/>
                        </a:rPr>
                        <a:t>Fri 25th</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09:05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A – Biology / Business / History / Sports Science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32255795"/>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09:55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Block C – Physics / Travel and Tourism / Government &amp; Politics / Performing Arts / RE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76384959"/>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10:45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Breaktime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22245"/>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11:05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Presentation on EPQ / Closing Assembly </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496402"/>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11:55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Private Study - Download and start the Summer Task / Feedback questionnaire</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393036"/>
                  </a:ext>
                </a:extLst>
              </a:tr>
              <a:tr h="171698">
                <a:tc vMerge="1">
                  <a:txBody>
                    <a:bodyPr/>
                    <a:lstStyle/>
                    <a:p>
                      <a:endParaRPr lang="en-GB"/>
                    </a:p>
                  </a:txBody>
                  <a:tcPr/>
                </a:tc>
                <a:tc>
                  <a:txBody>
                    <a:bodyPr/>
                    <a:lstStyle/>
                    <a:p>
                      <a:pPr algn="r" fontAlgn="b"/>
                      <a:r>
                        <a:rPr lang="en-GB" sz="1000" b="0" i="0" u="none" strike="noStrike" dirty="0">
                          <a:solidFill>
                            <a:srgbClr val="000000"/>
                          </a:solidFill>
                          <a:effectLst/>
                          <a:latin typeface="Calibri" panose="020F0502020204030204" pitchFamily="34" charset="0"/>
                        </a:rPr>
                        <a:t>12:45</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BBQ and goodbyes</a:t>
                      </a:r>
                    </a:p>
                  </a:txBody>
                  <a:tcPr marL="6996" marR="6996" marT="69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82703"/>
                  </a:ext>
                </a:extLst>
              </a:tr>
            </a:tbl>
          </a:graphicData>
        </a:graphic>
      </p:graphicFrame>
    </p:spTree>
    <p:extLst>
      <p:ext uri="{BB962C8B-B14F-4D97-AF65-F5344CB8AC3E}">
        <p14:creationId xmlns:p14="http://schemas.microsoft.com/office/powerpoint/2010/main" val="336380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7149-4FC4-4D3B-A2C8-F1727243FFAB}"/>
              </a:ext>
            </a:extLst>
          </p:cNvPr>
          <p:cNvSpPr>
            <a:spLocks noGrp="1"/>
          </p:cNvSpPr>
          <p:nvPr>
            <p:ph type="title"/>
          </p:nvPr>
        </p:nvSpPr>
        <p:spPr>
          <a:xfrm>
            <a:off x="485938" y="230498"/>
            <a:ext cx="10515600" cy="625475"/>
          </a:xfrm>
        </p:spPr>
        <p:txBody>
          <a:bodyPr>
            <a:normAutofit fontScale="90000"/>
          </a:bodyPr>
          <a:lstStyle/>
          <a:p>
            <a:r>
              <a:rPr lang="en-GB" dirty="0"/>
              <a:t>How do I sign up and choose my subjects?</a:t>
            </a:r>
          </a:p>
        </p:txBody>
      </p:sp>
      <p:sp>
        <p:nvSpPr>
          <p:cNvPr id="3" name="Content Placeholder 2">
            <a:extLst>
              <a:ext uri="{FF2B5EF4-FFF2-40B4-BE49-F238E27FC236}">
                <a16:creationId xmlns:a16="http://schemas.microsoft.com/office/drawing/2014/main" id="{1B9AFADF-0A3F-4F67-A4FE-50A28A71A2B1}"/>
              </a:ext>
            </a:extLst>
          </p:cNvPr>
          <p:cNvSpPr>
            <a:spLocks noGrp="1"/>
          </p:cNvSpPr>
          <p:nvPr>
            <p:ph idx="1"/>
          </p:nvPr>
        </p:nvSpPr>
        <p:spPr>
          <a:xfrm>
            <a:off x="6886739" y="1123516"/>
            <a:ext cx="4943476" cy="5533117"/>
          </a:xfrm>
        </p:spPr>
        <p:txBody>
          <a:bodyPr>
            <a:normAutofit fontScale="70000" lnSpcReduction="20000"/>
          </a:bodyPr>
          <a:lstStyle/>
          <a:p>
            <a:r>
              <a:rPr lang="en-GB" dirty="0"/>
              <a:t>You will sign up and make your 4 subject choices on the HS6 Induction site on Frog. There will be a link to this on the school website (click on Sixth Form) and on the year 11 site on Frog!</a:t>
            </a:r>
          </a:p>
          <a:p>
            <a:endParaRPr lang="en-GB" dirty="0"/>
          </a:p>
          <a:p>
            <a:r>
              <a:rPr lang="en-GB" dirty="0"/>
              <a:t>Tutors will also help you this week so you know where this is!</a:t>
            </a:r>
          </a:p>
          <a:p>
            <a:endParaRPr lang="en-GB" dirty="0"/>
          </a:p>
          <a:p>
            <a:r>
              <a:rPr lang="en-GB" dirty="0"/>
              <a:t>The HS6 induction site has lots of information about the different subjects we offer with taster videos, information PowerPoints and testimonials from former students. </a:t>
            </a:r>
            <a:r>
              <a:rPr lang="en-GB" b="1" dirty="0"/>
              <a:t>Please use this!</a:t>
            </a:r>
            <a:endParaRPr lang="en-GB" dirty="0"/>
          </a:p>
          <a:p>
            <a:endParaRPr lang="en-GB" dirty="0"/>
          </a:p>
          <a:p>
            <a:r>
              <a:rPr lang="en-GB" dirty="0"/>
              <a:t>It also has links to the transition work (summer tasks) that you will begin working on during the induction week. These tasks ensure you are ready to hit the ground running when you start your new courses in September!</a:t>
            </a:r>
          </a:p>
        </p:txBody>
      </p:sp>
      <p:sp>
        <p:nvSpPr>
          <p:cNvPr id="4" name="TextBox 3">
            <a:extLst>
              <a:ext uri="{FF2B5EF4-FFF2-40B4-BE49-F238E27FC236}">
                <a16:creationId xmlns:a16="http://schemas.microsoft.com/office/drawing/2014/main" id="{657387B8-BB74-4177-AAFA-B2B35A9DAFBA}"/>
              </a:ext>
            </a:extLst>
          </p:cNvPr>
          <p:cNvSpPr txBox="1"/>
          <p:nvPr/>
        </p:nvSpPr>
        <p:spPr>
          <a:xfrm>
            <a:off x="485938" y="5856673"/>
            <a:ext cx="5457825" cy="646331"/>
          </a:xfrm>
          <a:prstGeom prst="rect">
            <a:avLst/>
          </a:prstGeom>
          <a:solidFill>
            <a:srgbClr val="FFFF00"/>
          </a:solidFill>
          <a:ln>
            <a:solidFill>
              <a:schemeClr val="accent1"/>
            </a:solidFill>
          </a:ln>
        </p:spPr>
        <p:txBody>
          <a:bodyPr wrap="square" rtlCol="0">
            <a:spAutoFit/>
          </a:bodyPr>
          <a:lstStyle/>
          <a:p>
            <a:r>
              <a:rPr lang="en-GB" dirty="0"/>
              <a:t>The deadline for making your choices and confirming your place at induction week 2021 is </a:t>
            </a:r>
            <a:r>
              <a:rPr lang="en-GB" b="1" dirty="0"/>
              <a:t>Friday 28</a:t>
            </a:r>
            <a:r>
              <a:rPr lang="en-GB" b="1" baseline="30000" dirty="0"/>
              <a:t>th</a:t>
            </a:r>
            <a:r>
              <a:rPr lang="en-GB" b="1" dirty="0"/>
              <a:t> May.</a:t>
            </a:r>
          </a:p>
        </p:txBody>
      </p:sp>
      <p:pic>
        <p:nvPicPr>
          <p:cNvPr id="6" name="Picture 5">
            <a:extLst>
              <a:ext uri="{FF2B5EF4-FFF2-40B4-BE49-F238E27FC236}">
                <a16:creationId xmlns:a16="http://schemas.microsoft.com/office/drawing/2014/main" id="{5E3E84E0-C757-46AD-8815-3EA57153B6EB}"/>
              </a:ext>
            </a:extLst>
          </p:cNvPr>
          <p:cNvPicPr>
            <a:picLocks noChangeAspect="1"/>
          </p:cNvPicPr>
          <p:nvPr/>
        </p:nvPicPr>
        <p:blipFill>
          <a:blip r:embed="rId2"/>
          <a:stretch>
            <a:fillRect/>
          </a:stretch>
        </p:blipFill>
        <p:spPr>
          <a:xfrm>
            <a:off x="485938" y="977949"/>
            <a:ext cx="5860433" cy="3233490"/>
          </a:xfrm>
          <a:prstGeom prst="rect">
            <a:avLst/>
          </a:prstGeom>
        </p:spPr>
      </p:pic>
      <p:sp>
        <p:nvSpPr>
          <p:cNvPr id="7" name="TextBox 6">
            <a:extLst>
              <a:ext uri="{FF2B5EF4-FFF2-40B4-BE49-F238E27FC236}">
                <a16:creationId xmlns:a16="http://schemas.microsoft.com/office/drawing/2014/main" id="{FDF4424F-3789-4FC5-A507-F80B2B76DE76}"/>
              </a:ext>
            </a:extLst>
          </p:cNvPr>
          <p:cNvSpPr txBox="1"/>
          <p:nvPr/>
        </p:nvSpPr>
        <p:spPr>
          <a:xfrm>
            <a:off x="253854" y="4433891"/>
            <a:ext cx="6324600" cy="1200329"/>
          </a:xfrm>
          <a:prstGeom prst="rect">
            <a:avLst/>
          </a:prstGeom>
          <a:noFill/>
        </p:spPr>
        <p:txBody>
          <a:bodyPr wrap="square" rtlCol="0">
            <a:spAutoFit/>
          </a:bodyPr>
          <a:lstStyle/>
          <a:p>
            <a:r>
              <a:rPr lang="en-GB" dirty="0"/>
              <a:t>When you select your subjects on Frog please choose </a:t>
            </a:r>
            <a:r>
              <a:rPr lang="en-GB" b="1" dirty="0"/>
              <a:t>one subject </a:t>
            </a:r>
            <a:r>
              <a:rPr lang="en-GB" dirty="0"/>
              <a:t>in each block. </a:t>
            </a:r>
            <a:r>
              <a:rPr lang="en-GB" u="sng" dirty="0"/>
              <a:t>In one block you must also choose private study</a:t>
            </a:r>
            <a:r>
              <a:rPr lang="en-GB" dirty="0"/>
              <a:t>. This gives you a total of </a:t>
            </a:r>
            <a:r>
              <a:rPr lang="en-GB" b="1" dirty="0"/>
              <a:t>4 taster subjects. </a:t>
            </a:r>
            <a:r>
              <a:rPr lang="en-GB" dirty="0"/>
              <a:t>If taster sessions are full places will be allocated on a first come first served basis.</a:t>
            </a:r>
          </a:p>
        </p:txBody>
      </p:sp>
    </p:spTree>
    <p:extLst>
      <p:ext uri="{BB962C8B-B14F-4D97-AF65-F5344CB8AC3E}">
        <p14:creationId xmlns:p14="http://schemas.microsoft.com/office/powerpoint/2010/main" val="276938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CF61-56FF-42E9-A0FC-82C24F094D53}"/>
              </a:ext>
            </a:extLst>
          </p:cNvPr>
          <p:cNvSpPr>
            <a:spLocks noGrp="1"/>
          </p:cNvSpPr>
          <p:nvPr>
            <p:ph type="title"/>
          </p:nvPr>
        </p:nvSpPr>
        <p:spPr>
          <a:xfrm>
            <a:off x="2754057" y="3632678"/>
            <a:ext cx="4388141" cy="960336"/>
          </a:xfrm>
        </p:spPr>
        <p:txBody>
          <a:bodyPr>
            <a:normAutofit/>
          </a:bodyPr>
          <a:lstStyle/>
          <a:p>
            <a:r>
              <a:rPr lang="en-GB" sz="4000" b="1" dirty="0"/>
              <a:t>Why study at HS6?</a:t>
            </a:r>
          </a:p>
        </p:txBody>
      </p:sp>
      <p:sp>
        <p:nvSpPr>
          <p:cNvPr id="4" name="Rectangle 3">
            <a:extLst>
              <a:ext uri="{FF2B5EF4-FFF2-40B4-BE49-F238E27FC236}">
                <a16:creationId xmlns:a16="http://schemas.microsoft.com/office/drawing/2014/main" id="{DD413099-22DF-423B-BAA2-BCF128F00BA7}"/>
              </a:ext>
            </a:extLst>
          </p:cNvPr>
          <p:cNvSpPr/>
          <p:nvPr/>
        </p:nvSpPr>
        <p:spPr>
          <a:xfrm>
            <a:off x="652169" y="119998"/>
            <a:ext cx="10887661" cy="707886"/>
          </a:xfrm>
          <a:prstGeom prst="rect">
            <a:avLst/>
          </a:prstGeom>
        </p:spPr>
        <p:txBody>
          <a:bodyPr wrap="none">
            <a:spAutoFit/>
          </a:bodyPr>
          <a:lstStyle/>
          <a:p>
            <a:r>
              <a:rPr lang="en-GB" sz="4000" dirty="0">
                <a:hlinkClick r:id="rId2"/>
              </a:rPr>
              <a:t>https://www.youtube.com/watch?v=QvMcu71zdeE</a:t>
            </a:r>
            <a:endParaRPr lang="en-GB" sz="4000" dirty="0"/>
          </a:p>
        </p:txBody>
      </p:sp>
      <p:pic>
        <p:nvPicPr>
          <p:cNvPr id="5" name="Picture 4">
            <a:extLst>
              <a:ext uri="{FF2B5EF4-FFF2-40B4-BE49-F238E27FC236}">
                <a16:creationId xmlns:a16="http://schemas.microsoft.com/office/drawing/2014/main" id="{40A22E33-52E7-4568-B293-12468CF21A6A}"/>
              </a:ext>
            </a:extLst>
          </p:cNvPr>
          <p:cNvPicPr>
            <a:picLocks noChangeAspect="1"/>
          </p:cNvPicPr>
          <p:nvPr/>
        </p:nvPicPr>
        <p:blipFill rotWithShape="1">
          <a:blip r:embed="rId3"/>
          <a:srcRect l="47221" r="2864"/>
          <a:stretch/>
        </p:blipFill>
        <p:spPr>
          <a:xfrm>
            <a:off x="6834230" y="3060597"/>
            <a:ext cx="4616697" cy="3503377"/>
          </a:xfrm>
          <a:prstGeom prst="rect">
            <a:avLst/>
          </a:prstGeom>
        </p:spPr>
      </p:pic>
      <p:pic>
        <p:nvPicPr>
          <p:cNvPr id="6" name="Picture 5">
            <a:extLst>
              <a:ext uri="{FF2B5EF4-FFF2-40B4-BE49-F238E27FC236}">
                <a16:creationId xmlns:a16="http://schemas.microsoft.com/office/drawing/2014/main" id="{BBFE353C-9A2B-48EF-AFB8-78F7DD14E7E8}"/>
              </a:ext>
            </a:extLst>
          </p:cNvPr>
          <p:cNvPicPr>
            <a:picLocks noChangeAspect="1"/>
          </p:cNvPicPr>
          <p:nvPr/>
        </p:nvPicPr>
        <p:blipFill>
          <a:blip r:embed="rId4"/>
          <a:stretch>
            <a:fillRect/>
          </a:stretch>
        </p:blipFill>
        <p:spPr>
          <a:xfrm>
            <a:off x="212129" y="976456"/>
            <a:ext cx="2447224" cy="3994462"/>
          </a:xfrm>
          <a:prstGeom prst="rect">
            <a:avLst/>
          </a:prstGeom>
        </p:spPr>
      </p:pic>
      <p:pic>
        <p:nvPicPr>
          <p:cNvPr id="7" name="Picture 6">
            <a:extLst>
              <a:ext uri="{FF2B5EF4-FFF2-40B4-BE49-F238E27FC236}">
                <a16:creationId xmlns:a16="http://schemas.microsoft.com/office/drawing/2014/main" id="{5B1D7703-B4C0-4E58-8EC4-9F976DE37130}"/>
              </a:ext>
            </a:extLst>
          </p:cNvPr>
          <p:cNvPicPr>
            <a:picLocks noChangeAspect="1"/>
          </p:cNvPicPr>
          <p:nvPr/>
        </p:nvPicPr>
        <p:blipFill>
          <a:blip r:embed="rId5"/>
          <a:stretch>
            <a:fillRect/>
          </a:stretch>
        </p:blipFill>
        <p:spPr>
          <a:xfrm>
            <a:off x="212129" y="4806835"/>
            <a:ext cx="6622101" cy="1757139"/>
          </a:xfrm>
          <a:prstGeom prst="rect">
            <a:avLst/>
          </a:prstGeom>
        </p:spPr>
      </p:pic>
      <p:pic>
        <p:nvPicPr>
          <p:cNvPr id="8" name="Picture 7">
            <a:extLst>
              <a:ext uri="{FF2B5EF4-FFF2-40B4-BE49-F238E27FC236}">
                <a16:creationId xmlns:a16="http://schemas.microsoft.com/office/drawing/2014/main" id="{6874927B-0D35-4769-8BD7-980587F855C0}"/>
              </a:ext>
            </a:extLst>
          </p:cNvPr>
          <p:cNvPicPr>
            <a:picLocks noChangeAspect="1"/>
          </p:cNvPicPr>
          <p:nvPr/>
        </p:nvPicPr>
        <p:blipFill>
          <a:blip r:embed="rId6"/>
          <a:stretch>
            <a:fillRect/>
          </a:stretch>
        </p:blipFill>
        <p:spPr>
          <a:xfrm>
            <a:off x="2659353" y="976456"/>
            <a:ext cx="8791575" cy="2447925"/>
          </a:xfrm>
          <a:prstGeom prst="rect">
            <a:avLst/>
          </a:prstGeom>
        </p:spPr>
      </p:pic>
    </p:spTree>
    <p:extLst>
      <p:ext uri="{BB962C8B-B14F-4D97-AF65-F5344CB8AC3E}">
        <p14:creationId xmlns:p14="http://schemas.microsoft.com/office/powerpoint/2010/main" val="640873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784</Words>
  <Application>Microsoft Office PowerPoint</Application>
  <PresentationFormat>Widescreen</PresentationFormat>
  <Paragraphs>97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HS6 Induction 2021</vt:lpstr>
      <vt:lpstr>What is Induction?</vt:lpstr>
      <vt:lpstr>What is the plan?</vt:lpstr>
      <vt:lpstr>How do I sign up and choose my subjects?</vt:lpstr>
      <vt:lpstr>Why study at HS6?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HS6 Induction 2021</dc:title>
  <dc:creator>Ronald Spicer</dc:creator>
  <cp:lastModifiedBy>Ronald Spicer</cp:lastModifiedBy>
  <cp:revision>10</cp:revision>
  <dcterms:created xsi:type="dcterms:W3CDTF">2021-05-14T09:35:44Z</dcterms:created>
  <dcterms:modified xsi:type="dcterms:W3CDTF">2021-05-19T07:24:46Z</dcterms:modified>
</cp:coreProperties>
</file>