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57" r:id="rId3"/>
    <p:sldId id="293" r:id="rId4"/>
    <p:sldId id="294" r:id="rId5"/>
    <p:sldId id="269" r:id="rId6"/>
    <p:sldId id="295" r:id="rId7"/>
    <p:sldId id="306" r:id="rId8"/>
    <p:sldId id="297" r:id="rId9"/>
    <p:sldId id="284" r:id="rId10"/>
    <p:sldId id="285" r:id="rId11"/>
    <p:sldId id="312" r:id="rId12"/>
    <p:sldId id="311" r:id="rId13"/>
    <p:sldId id="313" r:id="rId14"/>
    <p:sldId id="298" r:id="rId15"/>
    <p:sldId id="307" r:id="rId16"/>
    <p:sldId id="308" r:id="rId17"/>
    <p:sldId id="316" r:id="rId18"/>
    <p:sldId id="258" r:id="rId19"/>
    <p:sldId id="315" r:id="rId20"/>
    <p:sldId id="266" r:id="rId21"/>
    <p:sldId id="300"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8" d="100"/>
          <a:sy n="88" d="100"/>
        </p:scale>
        <p:origin x="40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7358CB1-3F18-447C-8982-919A2CB58F95}" type="datetimeFigureOut">
              <a:rPr lang="en-GB" smtClean="0"/>
              <a:t>03/12/2019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AAFFD01-992D-4EF7-A42E-B78C9D95691B}" type="slidenum">
              <a:rPr lang="en-GB" smtClean="0"/>
              <a:t>‹#›</a:t>
            </a:fld>
            <a:endParaRPr lang="en-GB" dirty="0"/>
          </a:p>
        </p:txBody>
      </p:sp>
    </p:spTree>
    <p:extLst>
      <p:ext uri="{BB962C8B-B14F-4D97-AF65-F5344CB8AC3E}">
        <p14:creationId xmlns:p14="http://schemas.microsoft.com/office/powerpoint/2010/main" val="17581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FCA36-CA47-41C4-973C-9B44D79898EE}" type="slidenum">
              <a:rPr lang="en-GB" smtClean="0"/>
              <a:t>5</a:t>
            </a:fld>
            <a:endParaRPr lang="en-GB" dirty="0"/>
          </a:p>
        </p:txBody>
      </p:sp>
    </p:spTree>
    <p:extLst>
      <p:ext uri="{BB962C8B-B14F-4D97-AF65-F5344CB8AC3E}">
        <p14:creationId xmlns:p14="http://schemas.microsoft.com/office/powerpoint/2010/main" val="48231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Clarify these important</a:t>
            </a:r>
            <a:r>
              <a:rPr lang="en-GB" baseline="0" dirty="0"/>
              <a:t> facts with regard to the law.  Ask what surprises them, did they know this information?  </a:t>
            </a:r>
            <a:endParaRPr lang="en-GB" dirty="0"/>
          </a:p>
        </p:txBody>
      </p:sp>
      <p:sp>
        <p:nvSpPr>
          <p:cNvPr id="4" name="Slide Number Placeholder 3"/>
          <p:cNvSpPr>
            <a:spLocks noGrp="1"/>
          </p:cNvSpPr>
          <p:nvPr>
            <p:ph type="sldNum" sz="quarter" idx="10"/>
          </p:nvPr>
        </p:nvSpPr>
        <p:spPr/>
        <p:txBody>
          <a:bodyPr/>
          <a:lstStyle/>
          <a:p>
            <a:fld id="{0A56AA25-9C41-477B-AAF9-D3AFDA1E961E}" type="slidenum">
              <a:rPr lang="en-GB" smtClean="0"/>
              <a:pPr/>
              <a:t>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Clarify these important</a:t>
            </a:r>
            <a:r>
              <a:rPr lang="en-GB" baseline="0" dirty="0"/>
              <a:t> facts with regard to the law.  Ask what surprises them, did they know this information?  </a:t>
            </a:r>
            <a:endParaRPr lang="en-GB" dirty="0"/>
          </a:p>
          <a:p>
            <a:endParaRPr lang="en-GB" dirty="0"/>
          </a:p>
        </p:txBody>
      </p:sp>
      <p:sp>
        <p:nvSpPr>
          <p:cNvPr id="4" name="Slide Number Placeholder 3"/>
          <p:cNvSpPr>
            <a:spLocks noGrp="1"/>
          </p:cNvSpPr>
          <p:nvPr>
            <p:ph type="sldNum" sz="quarter" idx="10"/>
          </p:nvPr>
        </p:nvSpPr>
        <p:spPr/>
        <p:txBody>
          <a:bodyPr/>
          <a:lstStyle/>
          <a:p>
            <a:fld id="{0A56AA25-9C41-477B-AAF9-D3AFDA1E961E}" type="slidenum">
              <a:rPr lang="en-GB" smtClean="0"/>
              <a:pPr/>
              <a:t>10</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FCA36-CA47-41C4-973C-9B44D79898EE}" type="slidenum">
              <a:rPr lang="en-GB" smtClean="0"/>
              <a:t>20</a:t>
            </a:fld>
            <a:endParaRPr lang="en-GB" dirty="0"/>
          </a:p>
        </p:txBody>
      </p:sp>
    </p:spTree>
    <p:extLst>
      <p:ext uri="{BB962C8B-B14F-4D97-AF65-F5344CB8AC3E}">
        <p14:creationId xmlns:p14="http://schemas.microsoft.com/office/powerpoint/2010/main" val="385081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A691-58F4-4C1C-8E50-0FB13DF613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ABC08D-D28D-41B1-9518-8D6054A51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428822-3A69-438F-B8A2-175A05E2A0FA}"/>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5" name="Footer Placeholder 4">
            <a:extLst>
              <a:ext uri="{FF2B5EF4-FFF2-40B4-BE49-F238E27FC236}">
                <a16:creationId xmlns:a16="http://schemas.microsoft.com/office/drawing/2014/main" id="{513D7619-BC13-4C8E-AD32-2AA3B357C35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167B5C-DCC6-4F58-B767-CBC624B0703D}"/>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30844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3586-6263-4EDD-A163-D09EF6CD85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E9575D-A4B6-47F8-B9B1-EFC4BFD775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3767EE-1C1F-479C-A2AA-12A3F96FC09B}"/>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5" name="Footer Placeholder 4">
            <a:extLst>
              <a:ext uri="{FF2B5EF4-FFF2-40B4-BE49-F238E27FC236}">
                <a16:creationId xmlns:a16="http://schemas.microsoft.com/office/drawing/2014/main" id="{88904E0D-5449-4495-8E02-08D38D1FF6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167A842-BFDC-4277-8220-56415A189825}"/>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278070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DAEA69-9334-43D2-A4C8-3726BAEBA9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60AEFC-0367-447E-97ED-275BB22B03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ED10C-A124-4FE2-9E44-C52A8A631665}"/>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5" name="Footer Placeholder 4">
            <a:extLst>
              <a:ext uri="{FF2B5EF4-FFF2-40B4-BE49-F238E27FC236}">
                <a16:creationId xmlns:a16="http://schemas.microsoft.com/office/drawing/2014/main" id="{FDD969D2-C4ED-45D1-92F6-4A955C0963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24D0A09-C3C8-45E1-8FD3-C36DFB5C1C31}"/>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158305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88FF1-393B-4A9A-82B1-4F48E99514FB}" type="datetimeFigureOut">
              <a:rPr lang="en-GB" smtClean="0"/>
              <a:t>03/12/2019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1309569-80FC-46A5-8224-E29A28BA4893}" type="slidenum">
              <a:rPr lang="en-GB" smtClean="0"/>
              <a:t>‹#›</a:t>
            </a:fld>
            <a:endParaRPr lang="en-GB" dirty="0"/>
          </a:p>
        </p:txBody>
      </p:sp>
    </p:spTree>
    <p:extLst>
      <p:ext uri="{BB962C8B-B14F-4D97-AF65-F5344CB8AC3E}">
        <p14:creationId xmlns:p14="http://schemas.microsoft.com/office/powerpoint/2010/main" val="336335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0807-8BF9-4631-8E11-C2BDC6455A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8ED743-EB74-4583-B2C1-AEC3D619B8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18E6E5-9110-472B-B63F-91FEE2677A17}"/>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5" name="Footer Placeholder 4">
            <a:extLst>
              <a:ext uri="{FF2B5EF4-FFF2-40B4-BE49-F238E27FC236}">
                <a16:creationId xmlns:a16="http://schemas.microsoft.com/office/drawing/2014/main" id="{0C234F02-8C17-43D6-ABC9-42253558910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A42D833-AF73-4609-92DE-495934A4B5D3}"/>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86240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B495-1879-4636-A6B1-57D28B9070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E9264A-83C6-4A0D-8066-DD7B89553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2130A4-8398-454C-98EF-B219A865A40B}"/>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5" name="Footer Placeholder 4">
            <a:extLst>
              <a:ext uri="{FF2B5EF4-FFF2-40B4-BE49-F238E27FC236}">
                <a16:creationId xmlns:a16="http://schemas.microsoft.com/office/drawing/2014/main" id="{B9B5FB10-97E9-4FDE-A832-F56BA90F30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94014D-6FD9-4FEF-9A74-550C28A728F3}"/>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340242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B621-8B17-4335-952C-9E329C9AC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58E3B4-E7DA-441E-B01E-350AC8C3FE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233BA4-8C97-4F2A-90B6-FC303445BD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38DA90-4E68-4FB7-8933-6951384EEC5C}"/>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6" name="Footer Placeholder 5">
            <a:extLst>
              <a:ext uri="{FF2B5EF4-FFF2-40B4-BE49-F238E27FC236}">
                <a16:creationId xmlns:a16="http://schemas.microsoft.com/office/drawing/2014/main" id="{46EBEBCC-8497-4623-8597-5C74E450BDD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EF1A98-EE7D-4A92-823F-27CFC81B3934}"/>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174363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499C-FD68-44A9-862A-F798B8A966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99607D-057D-44B4-A567-4EA9A5FE3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617302-CA6D-4327-80C0-D6487EBE86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326C6B-F4A0-4671-AF50-34562F871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B891FD-D21F-4AD6-87FE-3D95F7A53B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650C91-3C92-4646-99DB-F1048A944BE8}"/>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8" name="Footer Placeholder 7">
            <a:extLst>
              <a:ext uri="{FF2B5EF4-FFF2-40B4-BE49-F238E27FC236}">
                <a16:creationId xmlns:a16="http://schemas.microsoft.com/office/drawing/2014/main" id="{853EBF10-4B9A-4FF9-8897-2C7E3DC2923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93D34B4-5CBE-42ED-BDC2-4BFA9363D733}"/>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301870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0DEA-1149-42EA-9427-CF636A4847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8A7BA4-8BB2-46B1-BE0A-092115DB0F2B}"/>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4" name="Footer Placeholder 3">
            <a:extLst>
              <a:ext uri="{FF2B5EF4-FFF2-40B4-BE49-F238E27FC236}">
                <a16:creationId xmlns:a16="http://schemas.microsoft.com/office/drawing/2014/main" id="{C38BDF97-FEC9-46A0-A3AA-D01E3AC59AE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33EAB8-3597-4E28-B3FC-110628FFCE1B}"/>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350499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64D20-92A9-40F9-9BEE-6F70659A5DE2}"/>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3" name="Footer Placeholder 2">
            <a:extLst>
              <a:ext uri="{FF2B5EF4-FFF2-40B4-BE49-F238E27FC236}">
                <a16:creationId xmlns:a16="http://schemas.microsoft.com/office/drawing/2014/main" id="{6FED6B56-72CF-4CC5-9AC2-BD75E56BC74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A2ACF2A-F84F-4A51-86E5-0CF883810E82}"/>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333170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C6A7-090B-4D29-8D60-E27D6F6DA4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200E6F-954F-45F2-BC91-065242245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7C2B6C-A73E-494F-82B2-07F183201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7830D8-10DC-45A8-BA69-5CDF4D0ADF65}"/>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6" name="Footer Placeholder 5">
            <a:extLst>
              <a:ext uri="{FF2B5EF4-FFF2-40B4-BE49-F238E27FC236}">
                <a16:creationId xmlns:a16="http://schemas.microsoft.com/office/drawing/2014/main" id="{760294EA-A356-4640-A0E9-F384AEDF71B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7CB47F-5D2E-464C-8FAE-47C87A6246B2}"/>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376373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58B9-D72E-428A-876B-9A03A4617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D206BB-7DDF-4631-A0F4-274528F181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3719D40-F0EB-45D5-9CB4-F2DDD8E42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71014A-2F09-401A-AF88-C60773FEECDE}"/>
              </a:ext>
            </a:extLst>
          </p:cNvPr>
          <p:cNvSpPr>
            <a:spLocks noGrp="1"/>
          </p:cNvSpPr>
          <p:nvPr>
            <p:ph type="dt" sz="half" idx="10"/>
          </p:nvPr>
        </p:nvSpPr>
        <p:spPr/>
        <p:txBody>
          <a:bodyPr/>
          <a:lstStyle/>
          <a:p>
            <a:fld id="{C6E31FB4-9AF2-47FB-A62A-9D7F3EE1F690}" type="datetimeFigureOut">
              <a:rPr lang="en-GB" smtClean="0"/>
              <a:t>03/12/2019</a:t>
            </a:fld>
            <a:endParaRPr lang="en-GB" dirty="0"/>
          </a:p>
        </p:txBody>
      </p:sp>
      <p:sp>
        <p:nvSpPr>
          <p:cNvPr id="6" name="Footer Placeholder 5">
            <a:extLst>
              <a:ext uri="{FF2B5EF4-FFF2-40B4-BE49-F238E27FC236}">
                <a16:creationId xmlns:a16="http://schemas.microsoft.com/office/drawing/2014/main" id="{E4EF4904-E7A2-4EFD-B7B7-68BB9638B2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DDB8950-A8EA-4254-9606-0FDCD8DA7D10}"/>
              </a:ext>
            </a:extLst>
          </p:cNvPr>
          <p:cNvSpPr>
            <a:spLocks noGrp="1"/>
          </p:cNvSpPr>
          <p:nvPr>
            <p:ph type="sldNum" sz="quarter" idx="12"/>
          </p:nvPr>
        </p:nvSpPr>
        <p:spPr/>
        <p:txBody>
          <a:bodyPr/>
          <a:lstStyle/>
          <a:p>
            <a:fld id="{B920B056-C2C5-443E-8D95-A2A448480F2A}" type="slidenum">
              <a:rPr lang="en-GB" smtClean="0"/>
              <a:t>‹#›</a:t>
            </a:fld>
            <a:endParaRPr lang="en-GB" dirty="0"/>
          </a:p>
        </p:txBody>
      </p:sp>
    </p:spTree>
    <p:extLst>
      <p:ext uri="{BB962C8B-B14F-4D97-AF65-F5344CB8AC3E}">
        <p14:creationId xmlns:p14="http://schemas.microsoft.com/office/powerpoint/2010/main" val="267542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E4C44-290F-4F54-B46F-EA919AA853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9AF95F-303E-4934-8B63-1810A50DD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02416-3701-40FD-BDD1-49788E5D3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31FB4-9AF2-47FB-A62A-9D7F3EE1F690}" type="datetimeFigureOut">
              <a:rPr lang="en-GB" smtClean="0"/>
              <a:t>03/12/2019</a:t>
            </a:fld>
            <a:endParaRPr lang="en-GB" dirty="0"/>
          </a:p>
        </p:txBody>
      </p:sp>
      <p:sp>
        <p:nvSpPr>
          <p:cNvPr id="5" name="Footer Placeholder 4">
            <a:extLst>
              <a:ext uri="{FF2B5EF4-FFF2-40B4-BE49-F238E27FC236}">
                <a16:creationId xmlns:a16="http://schemas.microsoft.com/office/drawing/2014/main" id="{079E4D24-CABD-4595-AE43-1D85815A0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9C98B41-3BDF-4254-9F33-DCB175B9F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0B056-C2C5-443E-8D95-A2A448480F2A}" type="slidenum">
              <a:rPr lang="en-GB" smtClean="0"/>
              <a:t>‹#›</a:t>
            </a:fld>
            <a:endParaRPr lang="en-GB" dirty="0"/>
          </a:p>
        </p:txBody>
      </p:sp>
      <p:pic>
        <p:nvPicPr>
          <p:cNvPr id="7" name="Picture 2">
            <a:extLst>
              <a:ext uri="{FF2B5EF4-FFF2-40B4-BE49-F238E27FC236}">
                <a16:creationId xmlns:a16="http://schemas.microsoft.com/office/drawing/2014/main" id="{4EA12EE2-B25D-495C-8C09-661D9E89693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50190" y="6121153"/>
            <a:ext cx="1089000" cy="736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
            <a:extLst>
              <a:ext uri="{FF2B5EF4-FFF2-40B4-BE49-F238E27FC236}">
                <a16:creationId xmlns:a16="http://schemas.microsoft.com/office/drawing/2014/main" id="{B5E30C79-3F34-43F7-A48B-576ACD37C79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50190" y="0"/>
            <a:ext cx="1089000" cy="736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997728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yrjT8m0hcKU" TargetMode="External"/><Relationship Id="rId2" Type="http://schemas.openxmlformats.org/officeDocument/2006/relationships/slideLayout" Target="../slideLayouts/slideLayout2.xml"/><Relationship Id="rId1" Type="http://schemas.openxmlformats.org/officeDocument/2006/relationships/video" Target="https://www.youtube.com/embed/yrjT8m0hcKU"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hyperlink" Target="http://www.netsmartz.org/Parents" TargetMode="External"/><Relationship Id="rId3" Type="http://schemas.openxmlformats.org/officeDocument/2006/relationships/hyperlink" Target="https://www.thinkuknow.co.uk/parents/" TargetMode="External"/><Relationship Id="rId7" Type="http://schemas.openxmlformats.org/officeDocument/2006/relationships/hyperlink" Target="http://www.kidsmart.org.uk/parents" TargetMode="External"/><Relationship Id="rId2" Type="http://schemas.openxmlformats.org/officeDocument/2006/relationships/hyperlink" Target="https://www.internetmatters.org/schools-esafety/parent-online-support-pack-teachers/" TargetMode="External"/><Relationship Id="rId1" Type="http://schemas.openxmlformats.org/officeDocument/2006/relationships/slideLayout" Target="../slideLayouts/slideLayout2.xml"/><Relationship Id="rId6" Type="http://schemas.openxmlformats.org/officeDocument/2006/relationships/hyperlink" Target="https://www.nspcc.org.uk/preventing-abuse/keeping-children-safe/online-safety/" TargetMode="External"/><Relationship Id="rId5" Type="http://schemas.openxmlformats.org/officeDocument/2006/relationships/hyperlink" Target="http://www.childnet.com/parents-and-carers" TargetMode="External"/><Relationship Id="rId4" Type="http://schemas.openxmlformats.org/officeDocument/2006/relationships/hyperlink" Target="http://www.saferinternet.org.uk/advice-and-resources/parents-and-care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esafety">
            <a:extLst>
              <a:ext uri="{FF2B5EF4-FFF2-40B4-BE49-F238E27FC236}">
                <a16:creationId xmlns:a16="http://schemas.microsoft.com/office/drawing/2014/main" id="{FBCD1820-B9A6-4A3D-8744-3B0126D861AF}"/>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604386"/>
            <a:ext cx="2215679" cy="1253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80B54F-737B-4CDC-970D-6A27087815BC}"/>
              </a:ext>
            </a:extLst>
          </p:cNvPr>
          <p:cNvSpPr>
            <a:spLocks noGrp="1"/>
          </p:cNvSpPr>
          <p:nvPr>
            <p:ph type="ctrTitle"/>
          </p:nvPr>
        </p:nvSpPr>
        <p:spPr>
          <a:xfrm>
            <a:off x="1524000" y="1122362"/>
            <a:ext cx="9144000" cy="3744605"/>
          </a:xfrm>
        </p:spPr>
        <p:txBody>
          <a:bodyPr>
            <a:noAutofit/>
          </a:bodyPr>
          <a:lstStyle/>
          <a:p>
            <a:r>
              <a:rPr lang="en-US" sz="9600" b="1" dirty="0"/>
              <a:t>Parent/Child </a:t>
            </a:r>
            <a:br>
              <a:rPr lang="en-US" sz="9600" b="1" dirty="0"/>
            </a:br>
            <a:r>
              <a:rPr lang="en-US" sz="9600" b="1" dirty="0"/>
              <a:t> E-safety Workshop</a:t>
            </a:r>
            <a:endParaRPr lang="en-GB" sz="9600" b="1" dirty="0"/>
          </a:p>
        </p:txBody>
      </p:sp>
      <p:sp>
        <p:nvSpPr>
          <p:cNvPr id="3" name="Subtitle 2">
            <a:extLst>
              <a:ext uri="{FF2B5EF4-FFF2-40B4-BE49-F238E27FC236}">
                <a16:creationId xmlns:a16="http://schemas.microsoft.com/office/drawing/2014/main" id="{14CE91F3-67A6-4D37-ACFD-BB7F6CAE0095}"/>
              </a:ext>
            </a:extLst>
          </p:cNvPr>
          <p:cNvSpPr>
            <a:spLocks noGrp="1"/>
          </p:cNvSpPr>
          <p:nvPr>
            <p:ph type="subTitle" idx="1"/>
          </p:nvPr>
        </p:nvSpPr>
        <p:spPr/>
        <p:txBody>
          <a:bodyPr/>
          <a:lstStyle/>
          <a:p>
            <a:endParaRPr lang="en-GB" dirty="0"/>
          </a:p>
        </p:txBody>
      </p:sp>
      <p:pic>
        <p:nvPicPr>
          <p:cNvPr id="6" name="Picture 4" descr="Image result for esafety">
            <a:extLst>
              <a:ext uri="{FF2B5EF4-FFF2-40B4-BE49-F238E27FC236}">
                <a16:creationId xmlns:a16="http://schemas.microsoft.com/office/drawing/2014/main" id="{5CA0522E-F74B-40DB-8529-A44387DF1F26}"/>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2215679" cy="12536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esafety">
            <a:extLst>
              <a:ext uri="{FF2B5EF4-FFF2-40B4-BE49-F238E27FC236}">
                <a16:creationId xmlns:a16="http://schemas.microsoft.com/office/drawing/2014/main" id="{932DCF91-9A73-48AD-81D5-7B0E716B0C53}"/>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76321" y="0"/>
            <a:ext cx="2215679" cy="12536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esafety">
            <a:extLst>
              <a:ext uri="{FF2B5EF4-FFF2-40B4-BE49-F238E27FC236}">
                <a16:creationId xmlns:a16="http://schemas.microsoft.com/office/drawing/2014/main" id="{F239C721-CBE5-406C-8BEA-912CFC98F8EB}"/>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76320" y="5604385"/>
            <a:ext cx="2215679" cy="125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0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Law:  Sending and receiving Images</a:t>
            </a:r>
          </a:p>
        </p:txBody>
      </p:sp>
      <p:sp>
        <p:nvSpPr>
          <p:cNvPr id="3" name="Content Placeholder 2"/>
          <p:cNvSpPr>
            <a:spLocks noGrp="1"/>
          </p:cNvSpPr>
          <p:nvPr>
            <p:ph idx="1"/>
          </p:nvPr>
        </p:nvSpPr>
        <p:spPr>
          <a:xfrm>
            <a:off x="581192" y="1526495"/>
            <a:ext cx="11029615" cy="4966380"/>
          </a:xfrm>
        </p:spPr>
        <p:txBody>
          <a:bodyPr>
            <a:normAutofit fontScale="85000" lnSpcReduction="20000"/>
          </a:bodyPr>
          <a:lstStyle/>
          <a:p>
            <a:r>
              <a:rPr lang="en-GB" sz="3900" b="1" dirty="0"/>
              <a:t>Sending and receiving photos or videos </a:t>
            </a:r>
            <a:br>
              <a:rPr lang="en-GB" sz="3900" dirty="0"/>
            </a:br>
            <a:r>
              <a:rPr lang="en-GB" sz="3900" dirty="0"/>
              <a:t>If your child is under 18 and they send, upload or forward indecent images or videos to friends or boyfriends/girlfriends, this would also be breaking the law, even if they are photos of themselves (“selfies”).</a:t>
            </a:r>
          </a:p>
          <a:p>
            <a:r>
              <a:rPr lang="en-GB" sz="3900" dirty="0"/>
              <a:t>If they are in possession of images of a sexual nature of someone under 18 (even if it is your friend or boy/girl friend), they are committing an offence.</a:t>
            </a:r>
          </a:p>
          <a:p>
            <a:r>
              <a:rPr lang="en-GB" sz="3900" dirty="0"/>
              <a:t>Offenders can be placed on the sex offenders register and can be given a prison sentence.</a:t>
            </a:r>
          </a:p>
          <a:p>
            <a:r>
              <a:rPr lang="en-GB" sz="3900" dirty="0"/>
              <a:t>This is also the case if you have kept or printed out an image sent to you by a friend.</a:t>
            </a:r>
          </a:p>
          <a:p>
            <a:endParaRPr lang="en-GB" dirty="0"/>
          </a:p>
        </p:txBody>
      </p:sp>
      <p:sp>
        <p:nvSpPr>
          <p:cNvPr id="5" name="Rounded Rectangle 4"/>
          <p:cNvSpPr/>
          <p:nvPr/>
        </p:nvSpPr>
        <p:spPr>
          <a:xfrm rot="20065357">
            <a:off x="9293" y="358992"/>
            <a:ext cx="1763688" cy="44338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t>FACTS</a:t>
            </a:r>
          </a:p>
        </p:txBody>
      </p:sp>
    </p:spTree>
    <p:extLst>
      <p:ext uri="{BB962C8B-B14F-4D97-AF65-F5344CB8AC3E}">
        <p14:creationId xmlns:p14="http://schemas.microsoft.com/office/powerpoint/2010/main" val="65683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12EE-465A-4357-9D2D-145E29523E6B}"/>
              </a:ext>
            </a:extLst>
          </p:cNvPr>
          <p:cNvSpPr>
            <a:spLocks noGrp="1"/>
          </p:cNvSpPr>
          <p:nvPr>
            <p:ph type="title"/>
          </p:nvPr>
        </p:nvSpPr>
        <p:spPr/>
        <p:txBody>
          <a:bodyPr/>
          <a:lstStyle/>
          <a:p>
            <a:r>
              <a:rPr lang="en-US" dirty="0"/>
              <a:t>According to the Department of Education</a:t>
            </a:r>
            <a:endParaRPr lang="en-GB" dirty="0"/>
          </a:p>
        </p:txBody>
      </p:sp>
      <p:sp>
        <p:nvSpPr>
          <p:cNvPr id="3" name="Content Placeholder 2">
            <a:extLst>
              <a:ext uri="{FF2B5EF4-FFF2-40B4-BE49-F238E27FC236}">
                <a16:creationId xmlns:a16="http://schemas.microsoft.com/office/drawing/2014/main" id="{B09F1CD9-246E-4A2B-87B3-1840AE360221}"/>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A26AE2E5-B70A-456B-A603-C3752A5F7533}"/>
              </a:ext>
            </a:extLst>
          </p:cNvPr>
          <p:cNvPicPr>
            <a:picLocks noChangeAspect="1"/>
          </p:cNvPicPr>
          <p:nvPr/>
        </p:nvPicPr>
        <p:blipFill rotWithShape="1">
          <a:blip r:embed="rId2"/>
          <a:srcRect l="32769" t="21730" r="34346" b="9912"/>
          <a:stretch/>
        </p:blipFill>
        <p:spPr>
          <a:xfrm>
            <a:off x="2987040" y="1658400"/>
            <a:ext cx="6217919" cy="4685788"/>
          </a:xfrm>
          <a:prstGeom prst="rect">
            <a:avLst/>
          </a:prstGeom>
        </p:spPr>
      </p:pic>
    </p:spTree>
    <p:extLst>
      <p:ext uri="{BB962C8B-B14F-4D97-AF65-F5344CB8AC3E}">
        <p14:creationId xmlns:p14="http://schemas.microsoft.com/office/powerpoint/2010/main" val="264543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9F42-6D11-4D2C-88C4-839898A86C1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9215ECE-122D-48AA-8B30-3AFC491CBE8B}"/>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4F164D3D-0032-4117-B0DD-E89E785C89B7}"/>
              </a:ext>
            </a:extLst>
          </p:cNvPr>
          <p:cNvPicPr>
            <a:picLocks noChangeAspect="1"/>
          </p:cNvPicPr>
          <p:nvPr/>
        </p:nvPicPr>
        <p:blipFill rotWithShape="1">
          <a:blip r:embed="rId2"/>
          <a:srcRect l="11932" t="22961" r="12952" b="16907"/>
          <a:stretch/>
        </p:blipFill>
        <p:spPr>
          <a:xfrm>
            <a:off x="337625" y="239151"/>
            <a:ext cx="10825089" cy="6091311"/>
          </a:xfrm>
          <a:prstGeom prst="rect">
            <a:avLst/>
          </a:prstGeom>
        </p:spPr>
      </p:pic>
    </p:spTree>
    <p:extLst>
      <p:ext uri="{BB962C8B-B14F-4D97-AF65-F5344CB8AC3E}">
        <p14:creationId xmlns:p14="http://schemas.microsoft.com/office/powerpoint/2010/main" val="218250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A050-0938-4AB2-8ADF-F252C978985F}"/>
              </a:ext>
            </a:extLst>
          </p:cNvPr>
          <p:cNvSpPr>
            <a:spLocks noGrp="1"/>
          </p:cNvSpPr>
          <p:nvPr>
            <p:ph type="title"/>
          </p:nvPr>
        </p:nvSpPr>
        <p:spPr/>
        <p:txBody>
          <a:bodyPr/>
          <a:lstStyle/>
          <a:p>
            <a:endParaRPr lang="en-GB" dirty="0"/>
          </a:p>
        </p:txBody>
      </p:sp>
      <p:pic>
        <p:nvPicPr>
          <p:cNvPr id="6" name="Picture 5">
            <a:extLst>
              <a:ext uri="{FF2B5EF4-FFF2-40B4-BE49-F238E27FC236}">
                <a16:creationId xmlns:a16="http://schemas.microsoft.com/office/drawing/2014/main" id="{F157A89D-9BC9-4C2A-89D7-D60DF45EFE27}"/>
              </a:ext>
            </a:extLst>
          </p:cNvPr>
          <p:cNvPicPr>
            <a:picLocks noChangeAspect="1"/>
          </p:cNvPicPr>
          <p:nvPr/>
        </p:nvPicPr>
        <p:blipFill rotWithShape="1">
          <a:blip r:embed="rId2"/>
          <a:srcRect l="21461" t="56824" r="33884" b="8698"/>
          <a:stretch/>
        </p:blipFill>
        <p:spPr>
          <a:xfrm>
            <a:off x="351692" y="168813"/>
            <a:ext cx="10761785" cy="6091312"/>
          </a:xfrm>
          <a:prstGeom prst="rect">
            <a:avLst/>
          </a:prstGeom>
        </p:spPr>
      </p:pic>
    </p:spTree>
    <p:extLst>
      <p:ext uri="{BB962C8B-B14F-4D97-AF65-F5344CB8AC3E}">
        <p14:creationId xmlns:p14="http://schemas.microsoft.com/office/powerpoint/2010/main" val="304940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t>Advice:</a:t>
            </a:r>
          </a:p>
        </p:txBody>
      </p:sp>
      <p:sp>
        <p:nvSpPr>
          <p:cNvPr id="3" name="Content Placeholder 2"/>
          <p:cNvSpPr>
            <a:spLocks noGrp="1"/>
          </p:cNvSpPr>
          <p:nvPr>
            <p:ph idx="1"/>
          </p:nvPr>
        </p:nvSpPr>
        <p:spPr>
          <a:xfrm>
            <a:off x="168812" y="1077480"/>
            <a:ext cx="11802794" cy="5780520"/>
          </a:xfrm>
        </p:spPr>
        <p:txBody>
          <a:bodyPr>
            <a:normAutofit/>
          </a:bodyPr>
          <a:lstStyle/>
          <a:p>
            <a:pPr marL="0" indent="0">
              <a:buNone/>
            </a:pPr>
            <a:r>
              <a:rPr lang="en-GB" dirty="0"/>
              <a:t>Should you decide to allow your child to have an online profile we strongly advise you: </a:t>
            </a:r>
          </a:p>
          <a:p>
            <a:pPr marL="0" indent="0">
              <a:buNone/>
            </a:pPr>
            <a:r>
              <a:rPr lang="en-GB" dirty="0"/>
              <a:t>• Check their profile is set to private and that only their friends can see information they post. </a:t>
            </a:r>
          </a:p>
          <a:p>
            <a:pPr marL="0" indent="0">
              <a:buNone/>
            </a:pPr>
            <a:r>
              <a:rPr lang="en-GB" dirty="0"/>
              <a:t>• Monitor your child’s use and talk to them about safe and appropriate online behaviour such as not sharing personal information and not posting or messaging offensive/inappropriate messages or photos. </a:t>
            </a:r>
          </a:p>
          <a:p>
            <a:pPr marL="0" indent="0">
              <a:buNone/>
            </a:pPr>
            <a:r>
              <a:rPr lang="en-GB" dirty="0"/>
              <a:t>• Monitor your child’s use of language and how they communicate to other people, ensuring profanity is discouraged. </a:t>
            </a:r>
          </a:p>
          <a:p>
            <a:pPr marL="0" indent="0">
              <a:buNone/>
            </a:pPr>
            <a:r>
              <a:rPr lang="en-GB" dirty="0"/>
              <a:t>• Have a look at advice for parents on the social media sites. </a:t>
            </a:r>
          </a:p>
          <a:p>
            <a:pPr marL="0" indent="0">
              <a:buNone/>
            </a:pPr>
            <a:r>
              <a:rPr lang="en-GB" dirty="0"/>
              <a:t>• Set up your own profiles so you understand how the site works and ask them to have you as their friend on their profile so you know what they are posting online. </a:t>
            </a:r>
          </a:p>
        </p:txBody>
      </p:sp>
    </p:spTree>
    <p:extLst>
      <p:ext uri="{BB962C8B-B14F-4D97-AF65-F5344CB8AC3E}">
        <p14:creationId xmlns:p14="http://schemas.microsoft.com/office/powerpoint/2010/main" val="116073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Advice</a:t>
            </a:r>
            <a:r>
              <a:rPr lang="en-GB" dirty="0"/>
              <a:t>:</a:t>
            </a:r>
          </a:p>
        </p:txBody>
      </p:sp>
      <p:sp>
        <p:nvSpPr>
          <p:cNvPr id="3" name="Content Placeholder 2"/>
          <p:cNvSpPr>
            <a:spLocks noGrp="1"/>
          </p:cNvSpPr>
          <p:nvPr>
            <p:ph idx="1"/>
          </p:nvPr>
        </p:nvSpPr>
        <p:spPr>
          <a:xfrm>
            <a:off x="112542" y="1063625"/>
            <a:ext cx="10403058" cy="4351338"/>
          </a:xfrm>
        </p:spPr>
        <p:txBody>
          <a:bodyPr>
            <a:normAutofit lnSpcReduction="10000"/>
          </a:bodyPr>
          <a:lstStyle/>
          <a:p>
            <a:pPr marL="0" indent="0">
              <a:buNone/>
            </a:pPr>
            <a:r>
              <a:rPr lang="en-GB" dirty="0"/>
              <a:t>Make sure your son/daughter understand the following rules: </a:t>
            </a:r>
          </a:p>
          <a:p>
            <a:pPr marL="0" indent="0">
              <a:buNone/>
            </a:pPr>
            <a:r>
              <a:rPr lang="en-GB" dirty="0"/>
              <a:t>Always keep your profile private. </a:t>
            </a:r>
          </a:p>
          <a:p>
            <a:pPr marL="0" indent="0">
              <a:buNone/>
            </a:pPr>
            <a:r>
              <a:rPr lang="en-GB" dirty="0"/>
              <a:t>Never accept friend you do not know in real life. </a:t>
            </a:r>
          </a:p>
          <a:p>
            <a:pPr marL="0" indent="0">
              <a:buNone/>
            </a:pPr>
            <a:r>
              <a:rPr lang="en-GB" dirty="0"/>
              <a:t>Never post anything which could reveal your identity including photographs wearing school uniform where possible. </a:t>
            </a:r>
          </a:p>
          <a:p>
            <a:pPr marL="0" indent="0">
              <a:buNone/>
            </a:pPr>
            <a:r>
              <a:rPr lang="en-GB" dirty="0"/>
              <a:t>Never post anything you wouldn’t want your parents or teachers to see. </a:t>
            </a:r>
          </a:p>
          <a:p>
            <a:pPr marL="0" indent="0">
              <a:buNone/>
            </a:pPr>
            <a:r>
              <a:rPr lang="en-GB" dirty="0"/>
              <a:t>Never agree to meet somebody you only know online without telling a trusted adult. </a:t>
            </a:r>
          </a:p>
          <a:p>
            <a:pPr marL="0" indent="0">
              <a:buNone/>
            </a:pPr>
            <a:r>
              <a:rPr lang="en-GB" dirty="0"/>
              <a:t>Always tell someone if you feel threatened or someone upsets you.</a:t>
            </a:r>
          </a:p>
          <a:p>
            <a:endParaRPr lang="en-GB" dirty="0"/>
          </a:p>
        </p:txBody>
      </p:sp>
    </p:spTree>
    <p:extLst>
      <p:ext uri="{BB962C8B-B14F-4D97-AF65-F5344CB8AC3E}">
        <p14:creationId xmlns:p14="http://schemas.microsoft.com/office/powerpoint/2010/main" val="2521737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t>Hendon School Support</a:t>
            </a:r>
          </a:p>
        </p:txBody>
      </p:sp>
      <p:sp>
        <p:nvSpPr>
          <p:cNvPr id="3" name="Content Placeholder 2"/>
          <p:cNvSpPr>
            <a:spLocks noGrp="1"/>
          </p:cNvSpPr>
          <p:nvPr>
            <p:ph idx="1"/>
          </p:nvPr>
        </p:nvSpPr>
        <p:spPr>
          <a:xfrm>
            <a:off x="211014" y="1409989"/>
            <a:ext cx="11648051" cy="4351338"/>
          </a:xfrm>
        </p:spPr>
        <p:txBody>
          <a:bodyPr>
            <a:normAutofit/>
          </a:bodyPr>
          <a:lstStyle/>
          <a:p>
            <a:r>
              <a:rPr lang="en-GB" sz="4000" dirty="0"/>
              <a:t>We will support through lessons provided at school, assemblies, guest speakers and PSHE lessons.</a:t>
            </a:r>
          </a:p>
          <a:p>
            <a:r>
              <a:rPr lang="en-GB" sz="4000" dirty="0"/>
              <a:t>We do our best to provide our children with the awareness and knowledge they need in order to recognise and avoid dangerous, destructive, or unlawful behaviour and to respond appropriately.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3285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7904-AEE9-46A8-9588-8CE7F96FC3E0}"/>
              </a:ext>
            </a:extLst>
          </p:cNvPr>
          <p:cNvSpPr>
            <a:spLocks noGrp="1"/>
          </p:cNvSpPr>
          <p:nvPr>
            <p:ph type="title"/>
          </p:nvPr>
        </p:nvSpPr>
        <p:spPr>
          <a:xfrm>
            <a:off x="838200" y="365126"/>
            <a:ext cx="10515600" cy="519778"/>
          </a:xfrm>
        </p:spPr>
        <p:txBody>
          <a:bodyPr>
            <a:normAutofit/>
          </a:bodyPr>
          <a:lstStyle/>
          <a:p>
            <a:r>
              <a:rPr lang="en-GB" sz="2000" u="sng" dirty="0">
                <a:hlinkClick r:id="rId3"/>
              </a:rPr>
              <a:t>https://www.youtube.com/watch?v=yrjT8m0hcKU</a:t>
            </a:r>
            <a:endParaRPr lang="en-GB" sz="2000" dirty="0"/>
          </a:p>
        </p:txBody>
      </p:sp>
      <p:pic>
        <p:nvPicPr>
          <p:cNvPr id="4" name="Online Media 3">
            <a:hlinkClick r:id="" action="ppaction://media"/>
            <a:extLst>
              <a:ext uri="{FF2B5EF4-FFF2-40B4-BE49-F238E27FC236}">
                <a16:creationId xmlns:a16="http://schemas.microsoft.com/office/drawing/2014/main" id="{D668C6D8-757E-41DA-9A81-8BF0C4F9D3A4}"/>
              </a:ext>
            </a:extLst>
          </p:cNvPr>
          <p:cNvPicPr>
            <a:picLocks noGrp="1" noRot="1" noChangeAspect="1"/>
          </p:cNvPicPr>
          <p:nvPr>
            <p:ph idx="1"/>
            <a:videoFile r:link="rId1"/>
          </p:nvPr>
        </p:nvPicPr>
        <p:blipFill>
          <a:blip r:embed="rId4"/>
          <a:stretch>
            <a:fillRect/>
          </a:stretch>
        </p:blipFill>
        <p:spPr>
          <a:xfrm>
            <a:off x="1607574" y="1076632"/>
            <a:ext cx="9232491" cy="5220929"/>
          </a:xfrm>
          <a:prstGeom prst="rect">
            <a:avLst/>
          </a:prstGeom>
        </p:spPr>
      </p:pic>
    </p:spTree>
    <p:extLst>
      <p:ext uri="{BB962C8B-B14F-4D97-AF65-F5344CB8AC3E}">
        <p14:creationId xmlns:p14="http://schemas.microsoft.com/office/powerpoint/2010/main" val="422401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B3F1-9344-4529-A211-2205648E7A5B}"/>
              </a:ext>
            </a:extLst>
          </p:cNvPr>
          <p:cNvSpPr>
            <a:spLocks noGrp="1"/>
          </p:cNvSpPr>
          <p:nvPr>
            <p:ph type="title"/>
          </p:nvPr>
        </p:nvSpPr>
        <p:spPr/>
        <p:txBody>
          <a:bodyPr/>
          <a:lstStyle/>
          <a:p>
            <a:r>
              <a:rPr lang="en-US" dirty="0"/>
              <a:t>Useful Links</a:t>
            </a:r>
            <a:endParaRPr lang="en-GB" dirty="0"/>
          </a:p>
        </p:txBody>
      </p:sp>
      <p:sp>
        <p:nvSpPr>
          <p:cNvPr id="3" name="Content Placeholder 2">
            <a:extLst>
              <a:ext uri="{FF2B5EF4-FFF2-40B4-BE49-F238E27FC236}">
                <a16:creationId xmlns:a16="http://schemas.microsoft.com/office/drawing/2014/main" id="{B97D8054-48E5-48EE-8541-067C8E86E585}"/>
              </a:ext>
            </a:extLst>
          </p:cNvPr>
          <p:cNvSpPr>
            <a:spLocks noGrp="1"/>
          </p:cNvSpPr>
          <p:nvPr>
            <p:ph idx="1"/>
          </p:nvPr>
        </p:nvSpPr>
        <p:spPr/>
        <p:txBody>
          <a:bodyPr>
            <a:normAutofit fontScale="92500" lnSpcReduction="10000"/>
          </a:bodyPr>
          <a:lstStyle/>
          <a:p>
            <a:r>
              <a:rPr lang="en-GB" u="sng" dirty="0">
                <a:hlinkClick r:id="rId2"/>
              </a:rPr>
              <a:t>https://www.ceop.police.uk/Safety-Centre/https://www.internetmatters.org/schools-esafety/parent-online-support-pack-teachers/</a:t>
            </a:r>
            <a:endParaRPr lang="en-GB" dirty="0"/>
          </a:p>
          <a:p>
            <a:r>
              <a:rPr lang="en-GB" dirty="0">
                <a:solidFill>
                  <a:srgbClr val="0070C0"/>
                </a:solidFill>
                <a:latin typeface="Comic Sans MS" panose="030F0702030302020204" pitchFamily="66" charset="0"/>
                <a:hlinkClick r:id="rId3"/>
              </a:rPr>
              <a:t>https://www.thinkuknow.co.uk/parents/</a:t>
            </a:r>
            <a:endParaRPr lang="en-GB" dirty="0">
              <a:solidFill>
                <a:srgbClr val="0070C0"/>
              </a:solidFill>
              <a:latin typeface="Comic Sans MS" panose="030F0702030302020204" pitchFamily="66" charset="0"/>
            </a:endParaRPr>
          </a:p>
          <a:p>
            <a:r>
              <a:rPr lang="en-GB" dirty="0">
                <a:solidFill>
                  <a:srgbClr val="0070C0"/>
                </a:solidFill>
                <a:latin typeface="Comic Sans MS" panose="030F0702030302020204" pitchFamily="66" charset="0"/>
                <a:hlinkClick r:id="rId4"/>
              </a:rPr>
              <a:t>http://www.saferinternet.org.uk/advice-and-resources/parents-and-carers</a:t>
            </a:r>
            <a:endParaRPr lang="en-GB" dirty="0">
              <a:solidFill>
                <a:srgbClr val="0070C0"/>
              </a:solidFill>
              <a:latin typeface="Comic Sans MS" panose="030F0702030302020204" pitchFamily="66" charset="0"/>
            </a:endParaRPr>
          </a:p>
          <a:p>
            <a:r>
              <a:rPr lang="en-GB" dirty="0">
                <a:solidFill>
                  <a:srgbClr val="0070C0"/>
                </a:solidFill>
                <a:latin typeface="Comic Sans MS" panose="030F0702030302020204" pitchFamily="66" charset="0"/>
                <a:hlinkClick r:id="rId5"/>
              </a:rPr>
              <a:t>http://www.childnet.com/parents-and-carers</a:t>
            </a:r>
            <a:endParaRPr lang="en-GB" dirty="0">
              <a:solidFill>
                <a:srgbClr val="0070C0"/>
              </a:solidFill>
              <a:latin typeface="Comic Sans MS" panose="030F0702030302020204" pitchFamily="66" charset="0"/>
            </a:endParaRPr>
          </a:p>
          <a:p>
            <a:r>
              <a:rPr lang="en-GB" dirty="0">
                <a:solidFill>
                  <a:srgbClr val="FFC000"/>
                </a:solidFill>
                <a:latin typeface="Comic Sans MS" panose="030F0702030302020204" pitchFamily="66" charset="0"/>
                <a:hlinkClick r:id="rId6"/>
              </a:rPr>
              <a:t>https://www.nspcc.org.uk/preventing-abuse/keeping-children-safe/online-safety/</a:t>
            </a:r>
            <a:endParaRPr lang="en-GB" dirty="0">
              <a:solidFill>
                <a:srgbClr val="FFC000"/>
              </a:solidFill>
              <a:latin typeface="Comic Sans MS" panose="030F0702030302020204" pitchFamily="66" charset="0"/>
            </a:endParaRPr>
          </a:p>
          <a:p>
            <a:r>
              <a:rPr lang="en-GB" dirty="0">
                <a:solidFill>
                  <a:srgbClr val="FFC000"/>
                </a:solidFill>
                <a:latin typeface="Comic Sans MS" panose="030F0702030302020204" pitchFamily="66" charset="0"/>
                <a:hlinkClick r:id="rId7"/>
              </a:rPr>
              <a:t>http://www.kidsmart.org.uk/parents</a:t>
            </a:r>
            <a:endParaRPr lang="en-GB" dirty="0">
              <a:solidFill>
                <a:srgbClr val="FFC000"/>
              </a:solidFill>
              <a:latin typeface="Comic Sans MS" panose="030F0702030302020204" pitchFamily="66" charset="0"/>
            </a:endParaRPr>
          </a:p>
          <a:p>
            <a:r>
              <a:rPr lang="en-GB" dirty="0">
                <a:latin typeface="Comic Sans MS" panose="030F0702030302020204" pitchFamily="66" charset="0"/>
                <a:hlinkClick r:id="rId8"/>
              </a:rPr>
              <a:t>http://www.netsmartz.org/Parents</a:t>
            </a:r>
            <a:r>
              <a:rPr lang="en-GB" dirty="0">
                <a:latin typeface="Comic Sans MS" panose="030F0702030302020204" pitchFamily="66" charset="0"/>
              </a:rPr>
              <a:t> </a:t>
            </a:r>
          </a:p>
          <a:p>
            <a:endParaRPr lang="en-GB" dirty="0"/>
          </a:p>
        </p:txBody>
      </p:sp>
    </p:spTree>
    <p:extLst>
      <p:ext uri="{BB962C8B-B14F-4D97-AF65-F5344CB8AC3E}">
        <p14:creationId xmlns:p14="http://schemas.microsoft.com/office/powerpoint/2010/main" val="139899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38B8-57A1-42EA-95FE-7042574BFDE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13A2BF5-1285-40AA-85B9-92CEFCCC2268}"/>
              </a:ext>
            </a:extLst>
          </p:cNvPr>
          <p:cNvSpPr>
            <a:spLocks noGrp="1"/>
          </p:cNvSpPr>
          <p:nvPr>
            <p:ph idx="1"/>
          </p:nvPr>
        </p:nvSpPr>
        <p:spPr/>
        <p:txBody>
          <a:bodyPr>
            <a:normAutofit/>
          </a:bodyPr>
          <a:lstStyle/>
          <a:p>
            <a:pPr marL="0" indent="0">
              <a:buNone/>
            </a:pPr>
            <a:r>
              <a:rPr lang="en-US" sz="9600" dirty="0"/>
              <a:t>Questions?</a:t>
            </a:r>
            <a:endParaRPr lang="en-GB" sz="9600" dirty="0"/>
          </a:p>
        </p:txBody>
      </p:sp>
    </p:spTree>
    <p:extLst>
      <p:ext uri="{BB962C8B-B14F-4D97-AF65-F5344CB8AC3E}">
        <p14:creationId xmlns:p14="http://schemas.microsoft.com/office/powerpoint/2010/main" val="255229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F8BC-8BBC-4663-8CAB-809B6FA79D0D}"/>
              </a:ext>
            </a:extLst>
          </p:cNvPr>
          <p:cNvSpPr>
            <a:spLocks noGrp="1"/>
          </p:cNvSpPr>
          <p:nvPr>
            <p:ph type="title"/>
          </p:nvPr>
        </p:nvSpPr>
        <p:spPr/>
        <p:txBody>
          <a:bodyPr>
            <a:normAutofit/>
          </a:bodyPr>
          <a:lstStyle/>
          <a:p>
            <a:r>
              <a:rPr lang="en-GB" sz="6000" b="1" dirty="0"/>
              <a:t>Aims of the Session</a:t>
            </a:r>
          </a:p>
        </p:txBody>
      </p:sp>
      <p:sp>
        <p:nvSpPr>
          <p:cNvPr id="3" name="Content Placeholder 2">
            <a:extLst>
              <a:ext uri="{FF2B5EF4-FFF2-40B4-BE49-F238E27FC236}">
                <a16:creationId xmlns:a16="http://schemas.microsoft.com/office/drawing/2014/main" id="{D2A04C2B-BE4B-4290-A2CC-C1F7362F01FE}"/>
              </a:ext>
            </a:extLst>
          </p:cNvPr>
          <p:cNvSpPr>
            <a:spLocks noGrp="1"/>
          </p:cNvSpPr>
          <p:nvPr>
            <p:ph idx="1"/>
          </p:nvPr>
        </p:nvSpPr>
        <p:spPr/>
        <p:txBody>
          <a:bodyPr>
            <a:normAutofit/>
          </a:bodyPr>
          <a:lstStyle/>
          <a:p>
            <a:r>
              <a:rPr lang="en-GB" sz="4400" dirty="0">
                <a:cs typeface="Arial" panose="020B0604020202020204" pitchFamily="34" charset="0"/>
              </a:rPr>
              <a:t>To reflect on the potential risks of internet use for your Children.</a:t>
            </a:r>
          </a:p>
          <a:p>
            <a:r>
              <a:rPr lang="en-GB" sz="4400" dirty="0">
                <a:cs typeface="Arial" panose="020B0604020202020204" pitchFamily="34" charset="0"/>
              </a:rPr>
              <a:t>E-safety in our School.</a:t>
            </a:r>
          </a:p>
          <a:p>
            <a:r>
              <a:rPr lang="en-GB" sz="4400" dirty="0"/>
              <a:t>Know what to do if your child encounters problems online.</a:t>
            </a:r>
          </a:p>
          <a:p>
            <a:r>
              <a:rPr lang="en-GB" sz="4400" dirty="0"/>
              <a:t>Q&amp;A</a:t>
            </a:r>
          </a:p>
          <a:p>
            <a:endParaRPr lang="en-GB" dirty="0"/>
          </a:p>
        </p:txBody>
      </p:sp>
    </p:spTree>
    <p:extLst>
      <p:ext uri="{BB962C8B-B14F-4D97-AF65-F5344CB8AC3E}">
        <p14:creationId xmlns:p14="http://schemas.microsoft.com/office/powerpoint/2010/main" val="1177461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4" y="236544"/>
            <a:ext cx="9401423" cy="1303867"/>
          </a:xfrm>
        </p:spPr>
        <p:txBody>
          <a:bodyPr>
            <a:normAutofit/>
          </a:bodyPr>
          <a:lstStyle/>
          <a:p>
            <a:r>
              <a:rPr lang="en-GB" dirty="0"/>
              <a:t>What to do if your child sees inappropriate material online?</a:t>
            </a:r>
          </a:p>
        </p:txBody>
      </p:sp>
      <p:sp>
        <p:nvSpPr>
          <p:cNvPr id="3" name="Content Placeholder 2"/>
          <p:cNvSpPr>
            <a:spLocks noGrp="1"/>
          </p:cNvSpPr>
          <p:nvPr>
            <p:ph idx="1"/>
          </p:nvPr>
        </p:nvSpPr>
        <p:spPr>
          <a:xfrm>
            <a:off x="464234" y="1825625"/>
            <a:ext cx="10889566" cy="4351338"/>
          </a:xfrm>
        </p:spPr>
        <p:txBody>
          <a:bodyPr>
            <a:normAutofit/>
          </a:bodyPr>
          <a:lstStyle/>
          <a:p>
            <a:r>
              <a:rPr lang="en-GB" sz="3600" dirty="0"/>
              <a:t>Don’t overreact if your child tells you about something they have seen. You might feel shocked and an­gry but by dealing with it calmly your child will know they can turn to you again.</a:t>
            </a:r>
          </a:p>
          <a:p>
            <a:r>
              <a:rPr lang="en-GB" sz="3600" dirty="0"/>
              <a:t>Keep records of abusive messaging.</a:t>
            </a:r>
          </a:p>
          <a:p>
            <a:r>
              <a:rPr lang="en-GB" sz="3600" dirty="0"/>
              <a:t>Report abusive or inappropriate behaviour to the website and if serious, to the police.</a:t>
            </a:r>
          </a:p>
        </p:txBody>
      </p:sp>
    </p:spTree>
    <p:extLst>
      <p:ext uri="{BB962C8B-B14F-4D97-AF65-F5344CB8AC3E}">
        <p14:creationId xmlns:p14="http://schemas.microsoft.com/office/powerpoint/2010/main" val="31341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85072" y="5717"/>
            <a:ext cx="5318601" cy="685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9499892">
            <a:off x="511078" y="1220410"/>
            <a:ext cx="2438400" cy="1938992"/>
          </a:xfrm>
          <a:prstGeom prst="rect">
            <a:avLst/>
          </a:prstGeom>
          <a:noFill/>
        </p:spPr>
        <p:txBody>
          <a:bodyPr wrap="square" rtlCol="0">
            <a:spAutoFit/>
          </a:bodyPr>
          <a:lstStyle/>
          <a:p>
            <a:r>
              <a:rPr lang="en-GB" sz="4000" dirty="0"/>
              <a:t>Thank you</a:t>
            </a:r>
          </a:p>
          <a:p>
            <a:r>
              <a:rPr lang="en-GB" sz="4000" dirty="0"/>
              <a:t>for coming!</a:t>
            </a:r>
          </a:p>
        </p:txBody>
      </p:sp>
    </p:spTree>
    <p:extLst>
      <p:ext uri="{BB962C8B-B14F-4D97-AF65-F5344CB8AC3E}">
        <p14:creationId xmlns:p14="http://schemas.microsoft.com/office/powerpoint/2010/main" val="183590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327D6-DFD3-4EE1-8E40-D1D46D44AA51}"/>
              </a:ext>
            </a:extLst>
          </p:cNvPr>
          <p:cNvSpPr>
            <a:spLocks noGrp="1"/>
          </p:cNvSpPr>
          <p:nvPr>
            <p:ph sz="quarter" idx="13"/>
          </p:nvPr>
        </p:nvSpPr>
        <p:spPr>
          <a:xfrm>
            <a:off x="913774" y="1902542"/>
            <a:ext cx="10363826" cy="3888657"/>
          </a:xfrm>
        </p:spPr>
        <p:txBody>
          <a:bodyPr>
            <a:normAutofit fontScale="92500" lnSpcReduction="20000"/>
          </a:bodyPr>
          <a:lstStyle/>
          <a:p>
            <a:pPr marL="0" indent="0">
              <a:buNone/>
            </a:pPr>
            <a:r>
              <a:rPr lang="en-US" sz="6600" dirty="0"/>
              <a:t>1. What Social Media your Child uses?</a:t>
            </a:r>
          </a:p>
          <a:p>
            <a:pPr marL="0" indent="0">
              <a:buNone/>
            </a:pPr>
            <a:endParaRPr lang="en-US" sz="6600" dirty="0"/>
          </a:p>
          <a:p>
            <a:pPr marL="0" indent="0">
              <a:buNone/>
            </a:pPr>
            <a:r>
              <a:rPr lang="en-US" sz="6600" dirty="0"/>
              <a:t>2. What the legal age is to use Social Media?</a:t>
            </a:r>
          </a:p>
        </p:txBody>
      </p:sp>
      <p:sp>
        <p:nvSpPr>
          <p:cNvPr id="4" name="Title 1">
            <a:extLst>
              <a:ext uri="{FF2B5EF4-FFF2-40B4-BE49-F238E27FC236}">
                <a16:creationId xmlns:a16="http://schemas.microsoft.com/office/drawing/2014/main" id="{5E843C6E-FCD6-48A5-AF3A-FA539AA0C8AD}"/>
              </a:ext>
            </a:extLst>
          </p:cNvPr>
          <p:cNvSpPr>
            <a:spLocks noGrp="1"/>
          </p:cNvSpPr>
          <p:nvPr>
            <p:ph type="title"/>
          </p:nvPr>
        </p:nvSpPr>
        <p:spPr>
          <a:xfrm>
            <a:off x="838200" y="365125"/>
            <a:ext cx="10515600" cy="1325563"/>
          </a:xfrm>
        </p:spPr>
        <p:txBody>
          <a:bodyPr>
            <a:normAutofit/>
          </a:bodyPr>
          <a:lstStyle/>
          <a:p>
            <a:r>
              <a:rPr lang="en-US" sz="6000" b="1" dirty="0"/>
              <a:t>D</a:t>
            </a:r>
            <a:r>
              <a:rPr lang="en-GB" sz="6000" b="1" dirty="0"/>
              <a:t>o you have an idea…..</a:t>
            </a:r>
          </a:p>
        </p:txBody>
      </p:sp>
    </p:spTree>
    <p:extLst>
      <p:ext uri="{BB962C8B-B14F-4D97-AF65-F5344CB8AC3E}">
        <p14:creationId xmlns:p14="http://schemas.microsoft.com/office/powerpoint/2010/main" val="379852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0694-6838-4387-9B65-0706EA8AA5A6}"/>
              </a:ext>
            </a:extLst>
          </p:cNvPr>
          <p:cNvSpPr>
            <a:spLocks noGrp="1"/>
          </p:cNvSpPr>
          <p:nvPr>
            <p:ph type="title"/>
          </p:nvPr>
        </p:nvSpPr>
        <p:spPr>
          <a:xfrm>
            <a:off x="516835" y="185655"/>
            <a:ext cx="10615617" cy="865726"/>
          </a:xfrm>
        </p:spPr>
        <p:txBody>
          <a:bodyPr>
            <a:normAutofit fontScale="90000"/>
          </a:bodyPr>
          <a:lstStyle/>
          <a:p>
            <a:br>
              <a:rPr lang="en-GB" dirty="0"/>
            </a:br>
            <a:r>
              <a:rPr lang="en-GB" sz="4900" dirty="0"/>
              <a:t>13/16 Years of Age</a:t>
            </a:r>
            <a:br>
              <a:rPr lang="en-GB" dirty="0"/>
            </a:br>
            <a:endParaRPr lang="en-GB" dirty="0"/>
          </a:p>
        </p:txBody>
      </p:sp>
      <p:sp>
        <p:nvSpPr>
          <p:cNvPr id="3" name="Content Placeholder 2">
            <a:extLst>
              <a:ext uri="{FF2B5EF4-FFF2-40B4-BE49-F238E27FC236}">
                <a16:creationId xmlns:a16="http://schemas.microsoft.com/office/drawing/2014/main" id="{580239E5-BF58-412C-90C9-D3F77B957195}"/>
              </a:ext>
            </a:extLst>
          </p:cNvPr>
          <p:cNvSpPr>
            <a:spLocks noGrp="1"/>
          </p:cNvSpPr>
          <p:nvPr>
            <p:ph sz="quarter" idx="13"/>
          </p:nvPr>
        </p:nvSpPr>
        <p:spPr>
          <a:xfrm>
            <a:off x="516835" y="1152939"/>
            <a:ext cx="10946296" cy="5086543"/>
          </a:xfrm>
        </p:spPr>
        <p:txBody>
          <a:bodyPr>
            <a:noAutofit/>
          </a:bodyPr>
          <a:lstStyle/>
          <a:p>
            <a:r>
              <a:rPr lang="en-GB" sz="3200" dirty="0"/>
              <a:t>Nearly all </a:t>
            </a:r>
            <a:r>
              <a:rPr lang="en-GB" sz="3200" b="1" dirty="0"/>
              <a:t>social media</a:t>
            </a:r>
            <a:r>
              <a:rPr lang="en-GB" sz="3200" dirty="0"/>
              <a:t> services require users to be at least 13 years of </a:t>
            </a:r>
            <a:r>
              <a:rPr lang="en-GB" sz="3200" b="1" dirty="0"/>
              <a:t>age</a:t>
            </a:r>
            <a:r>
              <a:rPr lang="en-GB" sz="3200" dirty="0"/>
              <a:t> to access and use their services. This includes Facebook, Snapchat, Twitter, Instagram and Tik Tok!</a:t>
            </a:r>
          </a:p>
          <a:p>
            <a:r>
              <a:rPr lang="en-US" sz="3200" dirty="0"/>
              <a:t>This is because researchers believe students are mature enough to handle </a:t>
            </a:r>
            <a:r>
              <a:rPr lang="en-US" sz="3200" b="1" dirty="0"/>
              <a:t>social media</a:t>
            </a:r>
            <a:r>
              <a:rPr lang="en-US" sz="3200" dirty="0"/>
              <a:t> at </a:t>
            </a:r>
            <a:r>
              <a:rPr lang="en-US" sz="3200" b="1" dirty="0"/>
              <a:t>age 13.  </a:t>
            </a:r>
          </a:p>
          <a:p>
            <a:r>
              <a:rPr lang="en-US" sz="3200" dirty="0"/>
              <a:t>The minimum age of use for </a:t>
            </a:r>
            <a:r>
              <a:rPr lang="en-US" sz="3200" b="1" dirty="0"/>
              <a:t>WhatsApp</a:t>
            </a:r>
            <a:r>
              <a:rPr lang="en-US" sz="3200" dirty="0"/>
              <a:t> is 16 </a:t>
            </a:r>
            <a:r>
              <a:rPr lang="en-US" sz="3200" b="1" dirty="0"/>
              <a:t>years old</a:t>
            </a:r>
            <a:r>
              <a:rPr lang="en-US" sz="3200" dirty="0"/>
              <a:t>. It had previously dropped to 13 </a:t>
            </a:r>
            <a:r>
              <a:rPr lang="en-US" sz="3200" b="1" dirty="0"/>
              <a:t>years old</a:t>
            </a:r>
            <a:r>
              <a:rPr lang="en-US" sz="3200" dirty="0"/>
              <a:t> but in April 2018 returned to 16, as a response to data-protection legislation. </a:t>
            </a:r>
          </a:p>
          <a:p>
            <a:r>
              <a:rPr lang="en-US" sz="3200" dirty="0"/>
              <a:t>Like many age restrictions on social media apps, some children may choose ignore this and sign up for </a:t>
            </a:r>
            <a:r>
              <a:rPr lang="en-US" sz="3200" b="1" dirty="0"/>
              <a:t>WhatsApp</a:t>
            </a:r>
            <a:r>
              <a:rPr lang="en-US" sz="3200" dirty="0"/>
              <a:t> when they're younger.</a:t>
            </a:r>
            <a:endParaRPr lang="en-GB" sz="3200" dirty="0"/>
          </a:p>
        </p:txBody>
      </p:sp>
    </p:spTree>
    <p:extLst>
      <p:ext uri="{BB962C8B-B14F-4D97-AF65-F5344CB8AC3E}">
        <p14:creationId xmlns:p14="http://schemas.microsoft.com/office/powerpoint/2010/main" val="107139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195236"/>
            <a:ext cx="11142785" cy="1325563"/>
          </a:xfrm>
        </p:spPr>
        <p:txBody>
          <a:bodyPr>
            <a:normAutofit/>
          </a:bodyPr>
          <a:lstStyle/>
          <a:p>
            <a:r>
              <a:rPr lang="en-GB" dirty="0"/>
              <a:t>Children Online</a:t>
            </a:r>
            <a:br>
              <a:rPr lang="en-GB" dirty="0"/>
            </a:br>
            <a:r>
              <a:rPr lang="en-GB" sz="3000" dirty="0"/>
              <a:t>Potential Risks</a:t>
            </a:r>
          </a:p>
        </p:txBody>
      </p:sp>
      <p:sp>
        <p:nvSpPr>
          <p:cNvPr id="3" name="Content Placeholder 2"/>
          <p:cNvSpPr>
            <a:spLocks noGrp="1"/>
          </p:cNvSpPr>
          <p:nvPr>
            <p:ph idx="1"/>
          </p:nvPr>
        </p:nvSpPr>
        <p:spPr>
          <a:xfrm>
            <a:off x="556591" y="1825625"/>
            <a:ext cx="10797209" cy="4351338"/>
          </a:xfrm>
        </p:spPr>
        <p:txBody>
          <a:bodyPr>
            <a:normAutofit lnSpcReduction="10000"/>
          </a:bodyPr>
          <a:lstStyle/>
          <a:p>
            <a:r>
              <a:rPr lang="en-GB" dirty="0"/>
              <a:t>Cyber bullying</a:t>
            </a:r>
          </a:p>
          <a:p>
            <a:r>
              <a:rPr lang="en-GB" dirty="0"/>
              <a:t>Inappropriate websites</a:t>
            </a:r>
          </a:p>
          <a:p>
            <a:r>
              <a:rPr lang="en-GB" dirty="0"/>
              <a:t>Losing control over pictures and video / Giving out too much information online</a:t>
            </a:r>
          </a:p>
          <a:p>
            <a:r>
              <a:rPr lang="en-GB" b="1" dirty="0">
                <a:solidFill>
                  <a:srgbClr val="FF0000"/>
                </a:solidFill>
              </a:rPr>
              <a:t>Contact: </a:t>
            </a:r>
            <a:r>
              <a:rPr lang="en-GB" dirty="0"/>
              <a:t>children can be contacted by bullies or people who groom or seek to abuse them</a:t>
            </a:r>
          </a:p>
          <a:p>
            <a:r>
              <a:rPr lang="en-GB" b="1" dirty="0">
                <a:solidFill>
                  <a:srgbClr val="FF0000"/>
                </a:solidFill>
              </a:rPr>
              <a:t>Content: </a:t>
            </a:r>
            <a:r>
              <a:rPr lang="en-GB" dirty="0"/>
              <a:t>age-inappropriate or unreliable content can be available to children</a:t>
            </a:r>
          </a:p>
          <a:p>
            <a:r>
              <a:rPr lang="en-GB" b="1" dirty="0">
                <a:solidFill>
                  <a:srgbClr val="FF0000"/>
                </a:solidFill>
              </a:rPr>
              <a:t>Conduct: </a:t>
            </a:r>
            <a:r>
              <a:rPr lang="en-GB" dirty="0"/>
              <a:t>children may be at risk because of their own behaviour, for example, by sharing too much information</a:t>
            </a:r>
          </a:p>
          <a:p>
            <a:endParaRPr lang="en-GB" dirty="0"/>
          </a:p>
        </p:txBody>
      </p:sp>
    </p:spTree>
    <p:extLst>
      <p:ext uri="{BB962C8B-B14F-4D97-AF65-F5344CB8AC3E}">
        <p14:creationId xmlns:p14="http://schemas.microsoft.com/office/powerpoint/2010/main" val="317448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62" y="163078"/>
            <a:ext cx="12074237" cy="6694921"/>
          </a:xfrm>
        </p:spPr>
        <p:txBody>
          <a:bodyPr>
            <a:normAutofit/>
          </a:bodyPr>
          <a:lstStyle/>
          <a:p>
            <a:pPr marL="0" indent="0">
              <a:buNone/>
            </a:pPr>
            <a:r>
              <a:rPr lang="en-GB" sz="4400" dirty="0">
                <a:solidFill>
                  <a:srgbClr val="FF0000"/>
                </a:solidFill>
                <a:latin typeface="+mj-lt"/>
              </a:rPr>
              <a:t>What are the implications?</a:t>
            </a:r>
          </a:p>
          <a:p>
            <a:r>
              <a:rPr lang="en-GB" sz="3600" dirty="0"/>
              <a:t>Many of these sites use ‘targeted’ advertising and therefore your child could be exposed to adverts of a sexual, or other inappropriate nature, depending on the age they stated when they registered. </a:t>
            </a:r>
          </a:p>
          <a:p>
            <a:r>
              <a:rPr lang="en-GB" sz="3600" dirty="0"/>
              <a:t>They may have lied about their age to get an account, making them appear older than they are, increasing this risk. </a:t>
            </a:r>
          </a:p>
          <a:p>
            <a:r>
              <a:rPr lang="en-GB" sz="3600" dirty="0"/>
              <a:t>Young people may accept friend requests from people they don’t know in real life which could increase the risk of inappropriate contact or behaviour. The general rule is, if they aren’t friends in real life, they shouldn’t be ‘friends’ online. </a:t>
            </a:r>
          </a:p>
          <a:p>
            <a:pPr marL="0" indent="0">
              <a:buNone/>
            </a:pPr>
            <a:r>
              <a:rPr lang="en-GB" dirty="0"/>
              <a:t> </a:t>
            </a:r>
          </a:p>
        </p:txBody>
      </p:sp>
    </p:spTree>
    <p:extLst>
      <p:ext uri="{BB962C8B-B14F-4D97-AF65-F5344CB8AC3E}">
        <p14:creationId xmlns:p14="http://schemas.microsoft.com/office/powerpoint/2010/main" val="273340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1672"/>
            <a:ext cx="12192000" cy="6636327"/>
          </a:xfrm>
        </p:spPr>
        <p:txBody>
          <a:bodyPr>
            <a:normAutofit fontScale="92500" lnSpcReduction="10000"/>
          </a:bodyPr>
          <a:lstStyle/>
          <a:p>
            <a:pPr marL="0" indent="0">
              <a:buNone/>
            </a:pPr>
            <a:r>
              <a:rPr lang="en-GB" sz="4800" dirty="0">
                <a:solidFill>
                  <a:srgbClr val="FF0000"/>
                </a:solidFill>
                <a:latin typeface="+mj-lt"/>
              </a:rPr>
              <a:t>What are the implications?</a:t>
            </a:r>
          </a:p>
          <a:p>
            <a:r>
              <a:rPr lang="en-GB" sz="3500" dirty="0"/>
              <a:t>Language, games, groups and content posted or shared on social media is NOT moderated, and therefore can be offensive, illegal or unsuitable for young people. </a:t>
            </a:r>
          </a:p>
          <a:p>
            <a:r>
              <a:rPr lang="en-GB" sz="3500" dirty="0"/>
              <a:t>Photographs shared by users are NOT moderated and therefore young people could be exposed to inappropriate images or even post their own.  </a:t>
            </a:r>
          </a:p>
          <a:p>
            <a:r>
              <a:rPr lang="en-GB" sz="3500" dirty="0"/>
              <a:t>Underage users might be less likely to keep their identities private and lying about their age can expose them to further risks regarding privacy settings and options. </a:t>
            </a:r>
          </a:p>
          <a:p>
            <a:r>
              <a:rPr lang="en-GB" sz="3500" dirty="0"/>
              <a:t>Social media sites can be exploited by dangerous people.  Social media sites cannot and do not verify its members, therefore, it is important to remember that if your son/daughter can lie about who they are online, so can anyone else.</a:t>
            </a:r>
          </a:p>
          <a:p>
            <a:endParaRPr lang="en-GB" dirty="0"/>
          </a:p>
        </p:txBody>
      </p:sp>
    </p:spTree>
    <p:extLst>
      <p:ext uri="{BB962C8B-B14F-4D97-AF65-F5344CB8AC3E}">
        <p14:creationId xmlns:p14="http://schemas.microsoft.com/office/powerpoint/2010/main" val="380262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solidFill>
                  <a:srgbClr val="FF0000"/>
                </a:solidFill>
              </a:rPr>
              <a:t>Key point:</a:t>
            </a:r>
          </a:p>
        </p:txBody>
      </p:sp>
      <p:sp>
        <p:nvSpPr>
          <p:cNvPr id="3" name="Content Placeholder 2"/>
          <p:cNvSpPr>
            <a:spLocks noGrp="1"/>
          </p:cNvSpPr>
          <p:nvPr>
            <p:ph idx="1"/>
          </p:nvPr>
        </p:nvSpPr>
        <p:spPr>
          <a:xfrm>
            <a:off x="590843" y="1382280"/>
            <a:ext cx="11113478" cy="4351338"/>
          </a:xfrm>
        </p:spPr>
        <p:txBody>
          <a:bodyPr>
            <a:normAutofit lnSpcReduction="10000"/>
          </a:bodyPr>
          <a:lstStyle/>
          <a:p>
            <a:pPr marL="0" indent="0">
              <a:buNone/>
            </a:pPr>
            <a:r>
              <a:rPr lang="en-GB" sz="3600" dirty="0"/>
              <a:t>Although </a:t>
            </a:r>
            <a:r>
              <a:rPr lang="en-GB" sz="3600" b="1" dirty="0"/>
              <a:t>we cannot govern matters occurring out of school hours, </a:t>
            </a:r>
            <a:r>
              <a:rPr lang="en-GB" sz="3600" dirty="0"/>
              <a:t>which is parental responsibility, we will:</a:t>
            </a:r>
          </a:p>
          <a:p>
            <a:r>
              <a:rPr lang="en-GB" sz="3600" dirty="0"/>
              <a:t>take action (such as reporting under age profiles) if a problem comes to our attention that involves the safety or wellbeing of any of our pupils </a:t>
            </a:r>
          </a:p>
          <a:p>
            <a:r>
              <a:rPr lang="en-GB" sz="3600" dirty="0"/>
              <a:t>report the use of inappropriate images by young people to the police, as this is a legal matter. </a:t>
            </a:r>
          </a:p>
          <a:p>
            <a:r>
              <a:rPr lang="en-GB" sz="3600" dirty="0"/>
              <a:t>This also refers to inappropriate text messages.</a:t>
            </a:r>
          </a:p>
        </p:txBody>
      </p:sp>
    </p:spTree>
    <p:extLst>
      <p:ext uri="{BB962C8B-B14F-4D97-AF65-F5344CB8AC3E}">
        <p14:creationId xmlns:p14="http://schemas.microsoft.com/office/powerpoint/2010/main" val="411461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Law:  Possessing images</a:t>
            </a:r>
          </a:p>
        </p:txBody>
      </p:sp>
      <p:sp>
        <p:nvSpPr>
          <p:cNvPr id="3" name="Content Placeholder 2"/>
          <p:cNvSpPr>
            <a:spLocks noGrp="1"/>
          </p:cNvSpPr>
          <p:nvPr>
            <p:ph idx="1"/>
          </p:nvPr>
        </p:nvSpPr>
        <p:spPr>
          <a:xfrm>
            <a:off x="1020417" y="1600200"/>
            <a:ext cx="10310192" cy="4925144"/>
          </a:xfrm>
        </p:spPr>
        <p:txBody>
          <a:bodyPr>
            <a:normAutofit/>
          </a:bodyPr>
          <a:lstStyle/>
          <a:p>
            <a:r>
              <a:rPr lang="en-GB" sz="3600" b="1" dirty="0"/>
              <a:t>Sexting photos or videos on your phone or computer</a:t>
            </a:r>
            <a:br>
              <a:rPr lang="en-GB" sz="3600" dirty="0"/>
            </a:br>
            <a:r>
              <a:rPr lang="en-GB" sz="3600" dirty="0"/>
              <a:t>If you are under the age of 18, the law sees you as a child. Therefore, if you have any indecent images or videos of somebody who is under 18, including yourself, you would technically be in possession of an indecent image of a child. This is an offence under the Protection of Children Act 1978 and the Criminal Justice Act 1988. </a:t>
            </a:r>
          </a:p>
        </p:txBody>
      </p:sp>
      <p:sp>
        <p:nvSpPr>
          <p:cNvPr id="4" name="Rounded Rectangle 3"/>
          <p:cNvSpPr/>
          <p:nvPr/>
        </p:nvSpPr>
        <p:spPr>
          <a:xfrm rot="20065357">
            <a:off x="-43645" y="356952"/>
            <a:ext cx="1763688" cy="48504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a:t>FACTS</a:t>
            </a:r>
          </a:p>
        </p:txBody>
      </p:sp>
    </p:spTree>
    <p:extLst>
      <p:ext uri="{BB962C8B-B14F-4D97-AF65-F5344CB8AC3E}">
        <p14:creationId xmlns:p14="http://schemas.microsoft.com/office/powerpoint/2010/main" val="237581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1355</TotalTime>
  <Words>1314</Words>
  <Application>Microsoft Office PowerPoint</Application>
  <PresentationFormat>Widescreen</PresentationFormat>
  <Paragraphs>89</Paragraphs>
  <Slides>21</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Comic Sans MS</vt:lpstr>
      <vt:lpstr>Office Theme</vt:lpstr>
      <vt:lpstr>Parent/Child   E-safety Workshop</vt:lpstr>
      <vt:lpstr>Aims of the Session</vt:lpstr>
      <vt:lpstr>Do you have an idea…..</vt:lpstr>
      <vt:lpstr> 13/16 Years of Age </vt:lpstr>
      <vt:lpstr>Children Online Potential Risks</vt:lpstr>
      <vt:lpstr>PowerPoint Presentation</vt:lpstr>
      <vt:lpstr>PowerPoint Presentation</vt:lpstr>
      <vt:lpstr>Key point:</vt:lpstr>
      <vt:lpstr>The Law:  Possessing images</vt:lpstr>
      <vt:lpstr>The Law:  Sending and receiving Images</vt:lpstr>
      <vt:lpstr>According to the Department of Education</vt:lpstr>
      <vt:lpstr>PowerPoint Presentation</vt:lpstr>
      <vt:lpstr>PowerPoint Presentation</vt:lpstr>
      <vt:lpstr>Advice:</vt:lpstr>
      <vt:lpstr>Advice:</vt:lpstr>
      <vt:lpstr>Hendon School Support</vt:lpstr>
      <vt:lpstr>https://www.youtube.com/watch?v=yrjT8m0hcKU</vt:lpstr>
      <vt:lpstr>Useful Links</vt:lpstr>
      <vt:lpstr>PowerPoint Presentation</vt:lpstr>
      <vt:lpstr>What to do if your child sees inappropriate material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Jordan</dc:creator>
  <cp:lastModifiedBy>Louise Varley</cp:lastModifiedBy>
  <cp:revision>39</cp:revision>
  <cp:lastPrinted>2019-11-13T15:53:02Z</cp:lastPrinted>
  <dcterms:created xsi:type="dcterms:W3CDTF">2019-11-12T19:11:41Z</dcterms:created>
  <dcterms:modified xsi:type="dcterms:W3CDTF">2019-12-03T16:18:53Z</dcterms:modified>
</cp:coreProperties>
</file>